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9" r:id="rId27"/>
    <p:sldId id="286" r:id="rId28"/>
    <p:sldId id="287" r:id="rId29"/>
    <p:sldId id="288" r:id="rId30"/>
    <p:sldId id="285" r:id="rId31"/>
    <p:sldId id="283"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1" autoAdjust="0"/>
    <p:restoredTop sz="94660"/>
  </p:normalViewPr>
  <p:slideViewPr>
    <p:cSldViewPr snapToGrid="0">
      <p:cViewPr varScale="1">
        <p:scale>
          <a:sx n="77" d="100"/>
          <a:sy n="77" d="100"/>
        </p:scale>
        <p:origin x="-114" y="-6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C8208-8F37-4049-9C08-B0AD0BC4FF56}"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A1BFF-15CA-47F9-9572-84A9AE6B7824}" type="slidenum">
              <a:rPr lang="en-US" smtClean="0"/>
              <a:t>‹#›</a:t>
            </a:fld>
            <a:endParaRPr lang="en-US"/>
          </a:p>
        </p:txBody>
      </p:sp>
    </p:spTree>
    <p:extLst>
      <p:ext uri="{BB962C8B-B14F-4D97-AF65-F5344CB8AC3E}">
        <p14:creationId xmlns:p14="http://schemas.microsoft.com/office/powerpoint/2010/main" val="417166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3C1F06-FE7A-43B2-AA4B-FA765219DE37}" type="slidenum">
              <a:rPr lang="en-US"/>
              <a:pPr eaLnBrk="1" hangingPunct="1"/>
              <a:t>7</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92765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D908E1E5-B640-42ED-8688-4AD1D8DC74E3}" type="datetimeFigureOut">
              <a:rPr lang="en-US" smtClean="0"/>
              <a:t>12/31/2017</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FB526587-494D-4516-867E-38218FF551F4}"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8E1E5-B640-42ED-8688-4AD1D8DC74E3}"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26587-494D-4516-867E-38218FF551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08E1E5-B640-42ED-8688-4AD1D8DC74E3}"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26587-494D-4516-867E-38218FF551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08E1E5-B640-42ED-8688-4AD1D8DC74E3}"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26587-494D-4516-867E-38218FF551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08E1E5-B640-42ED-8688-4AD1D8DC74E3}"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26587-494D-4516-867E-38218FF551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908E1E5-B640-42ED-8688-4AD1D8DC74E3}"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26587-494D-4516-867E-38218FF551F4}"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08E1E5-B640-42ED-8688-4AD1D8DC74E3}"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26587-494D-4516-867E-38218FF551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08E1E5-B640-42ED-8688-4AD1D8DC74E3}"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26587-494D-4516-867E-38218FF551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8E1E5-B640-42ED-8688-4AD1D8DC74E3}"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526587-494D-4516-867E-38218FF551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908E1E5-B640-42ED-8688-4AD1D8DC74E3}" type="datetimeFigureOut">
              <a:rPr lang="en-US" smtClean="0"/>
              <a:t>12/31/2017</a:t>
            </a:fld>
            <a:endParaRPr lang="en-US"/>
          </a:p>
        </p:txBody>
      </p:sp>
      <p:sp>
        <p:nvSpPr>
          <p:cNvPr id="7" name="Slide Number Placeholder 6"/>
          <p:cNvSpPr>
            <a:spLocks noGrp="1"/>
          </p:cNvSpPr>
          <p:nvPr>
            <p:ph type="sldNum" sz="quarter" idx="12"/>
          </p:nvPr>
        </p:nvSpPr>
        <p:spPr/>
        <p:txBody>
          <a:bodyPr/>
          <a:lstStyle/>
          <a:p>
            <a:fld id="{FB526587-494D-4516-867E-38218FF551F4}"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8E1E5-B640-42ED-8688-4AD1D8DC74E3}" type="datetimeFigureOut">
              <a:rPr lang="en-US" smtClean="0"/>
              <a:t>12/31/2017</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B526587-494D-4516-867E-38218FF551F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D908E1E5-B640-42ED-8688-4AD1D8DC74E3}" type="datetimeFigureOut">
              <a:rPr lang="en-US" smtClean="0"/>
              <a:t>12/31/2017</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FB526587-494D-4516-867E-38218FF551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B Mitra" panose="00000400000000000000" pitchFamily="2" charset="-78"/>
              </a:rPr>
              <a:t>به نام خدا</a:t>
            </a:r>
            <a:endParaRPr lang="en-US" dirty="0">
              <a:cs typeface="B Mitra" panose="00000400000000000000" pitchFamily="2" charset="-78"/>
            </a:endParaRPr>
          </a:p>
        </p:txBody>
      </p:sp>
      <p:sp>
        <p:nvSpPr>
          <p:cNvPr id="3" name="Subtitle 2"/>
          <p:cNvSpPr>
            <a:spLocks noGrp="1"/>
          </p:cNvSpPr>
          <p:nvPr>
            <p:ph type="subTitle" idx="1"/>
          </p:nvPr>
        </p:nvSpPr>
        <p:spPr/>
        <p:txBody>
          <a:bodyPr>
            <a:normAutofit/>
          </a:bodyPr>
          <a:lstStyle/>
          <a:p>
            <a:pPr algn="ctr"/>
            <a:r>
              <a:rPr lang="fa-IR" sz="3600" dirty="0" smtClean="0">
                <a:cs typeface="B Mitra" panose="00000400000000000000" pitchFamily="2" charset="-78"/>
              </a:rPr>
              <a:t>آشنایی با سرقت علمی و نرم افزارهای مرتبط</a:t>
            </a:r>
            <a:endParaRPr lang="en-US" sz="3600" dirty="0">
              <a:cs typeface="B Mitra" panose="00000400000000000000" pitchFamily="2" charset="-78"/>
            </a:endParaRPr>
          </a:p>
        </p:txBody>
      </p:sp>
    </p:spTree>
    <p:extLst>
      <p:ext uri="{BB962C8B-B14F-4D97-AF65-F5344CB8AC3E}">
        <p14:creationId xmlns:p14="http://schemas.microsoft.com/office/powerpoint/2010/main" val="2508505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defRPr/>
            </a:pPr>
            <a:r>
              <a:rPr lang="fa-IR" b="1" dirty="0" smtClean="0">
                <a:solidFill>
                  <a:schemeClr val="accent6">
                    <a:lumMod val="75000"/>
                  </a:schemeClr>
                </a:solidFill>
                <a:cs typeface="B Nazanin" pitchFamily="2" charset="-78"/>
              </a:rPr>
              <a:t>دلایل سرقت ادبی</a:t>
            </a:r>
          </a:p>
        </p:txBody>
      </p:sp>
      <p:sp>
        <p:nvSpPr>
          <p:cNvPr id="3" name="Content Placeholder 2"/>
          <p:cNvSpPr>
            <a:spLocks noGrp="1"/>
          </p:cNvSpPr>
          <p:nvPr>
            <p:ph idx="1"/>
          </p:nvPr>
        </p:nvSpPr>
        <p:spPr>
          <a:xfrm>
            <a:off x="653143" y="1878013"/>
            <a:ext cx="11103428" cy="4479244"/>
          </a:xfrm>
          <a:ln>
            <a:noFill/>
          </a:ln>
        </p:spPr>
        <p:txBody>
          <a:bodyPr/>
          <a:lstStyle/>
          <a:p>
            <a:pPr algn="just" rtl="1">
              <a:defRPr/>
            </a:pPr>
            <a:r>
              <a:rPr lang="fa-IR" dirty="0"/>
              <a:t> </a:t>
            </a:r>
            <a:r>
              <a:rPr lang="fa-IR" b="1" dirty="0">
                <a:cs typeface="B Nazanin" pitchFamily="2" charset="-78"/>
              </a:rPr>
              <a:t>علت اصلی و دقیق سرقت علمی – ادبی پیچیده است، چون کسی از درون مایه فردی که این عمل ناشایست را انجام می دهد، خبر ندارد، اما دلایل عمومی نیز وجود دارد:</a:t>
            </a:r>
          </a:p>
          <a:p>
            <a:pPr algn="just" rtl="1">
              <a:buFontTx/>
              <a:buChar char="-"/>
              <a:defRPr/>
            </a:pPr>
            <a:r>
              <a:rPr lang="fa-IR" b="1" dirty="0">
                <a:cs typeface="B Nazanin" pitchFamily="2" charset="-78"/>
              </a:rPr>
              <a:t>نبود مهارت پژوهشی</a:t>
            </a:r>
          </a:p>
          <a:p>
            <a:pPr algn="just" rtl="1">
              <a:buFontTx/>
              <a:buChar char="-"/>
              <a:defRPr/>
            </a:pPr>
            <a:r>
              <a:rPr lang="fa-IR" b="1" dirty="0">
                <a:cs typeface="B Nazanin" pitchFamily="2" charset="-78"/>
              </a:rPr>
              <a:t>دشواری های ارزیابی منابع اینترنتی</a:t>
            </a:r>
          </a:p>
          <a:p>
            <a:pPr algn="just" rtl="1">
              <a:buFontTx/>
              <a:buChar char="-"/>
              <a:defRPr/>
            </a:pPr>
            <a:r>
              <a:rPr lang="fa-IR" b="1" dirty="0">
                <a:cs typeface="B Nazanin" pitchFamily="2" charset="-78"/>
              </a:rPr>
              <a:t>یادداشت برداری بدون ریز بینی</a:t>
            </a:r>
          </a:p>
          <a:p>
            <a:pPr algn="just" rtl="1">
              <a:buFontTx/>
              <a:buChar char="-"/>
              <a:defRPr/>
            </a:pPr>
            <a:r>
              <a:rPr lang="fa-IR" b="1" dirty="0">
                <a:cs typeface="B Nazanin" pitchFamily="2" charset="-78"/>
              </a:rPr>
              <a:t>ناتوانی در مدیریت زمان و برنامه ریزی</a:t>
            </a:r>
          </a:p>
        </p:txBody>
      </p:sp>
    </p:spTree>
    <p:extLst>
      <p:ext uri="{BB962C8B-B14F-4D97-AF65-F5344CB8AC3E}">
        <p14:creationId xmlns:p14="http://schemas.microsoft.com/office/powerpoint/2010/main" val="1619675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a:defRPr/>
            </a:pPr>
            <a:r>
              <a:rPr lang="fa-IR" b="1" dirty="0" smtClean="0">
                <a:solidFill>
                  <a:schemeClr val="accent6">
                    <a:lumMod val="75000"/>
                  </a:schemeClr>
                </a:solidFill>
                <a:cs typeface="B Nazanin" pitchFamily="2" charset="-78"/>
              </a:rPr>
              <a:t>نبود مهارت پژوهشی</a:t>
            </a:r>
            <a:r>
              <a:rPr lang="fa-IR" b="1" dirty="0" smtClean="0">
                <a:solidFill>
                  <a:srgbClr val="FF0066"/>
                </a:solidFill>
                <a:cs typeface="B Nazanin" pitchFamily="2" charset="-78"/>
              </a:rPr>
              <a:t/>
            </a:r>
            <a:br>
              <a:rPr lang="fa-IR" b="1" dirty="0" smtClean="0">
                <a:solidFill>
                  <a:srgbClr val="FF0066"/>
                </a:solidFill>
                <a:cs typeface="B Nazanin" pitchFamily="2" charset="-78"/>
              </a:rPr>
            </a:br>
            <a:endParaRPr lang="fa-IR" dirty="0" smtClean="0"/>
          </a:p>
        </p:txBody>
      </p:sp>
      <p:sp>
        <p:nvSpPr>
          <p:cNvPr id="16387" name="Content Placeholder 2"/>
          <p:cNvSpPr>
            <a:spLocks noGrp="1"/>
          </p:cNvSpPr>
          <p:nvPr>
            <p:ph idx="1"/>
          </p:nvPr>
        </p:nvSpPr>
        <p:spPr bwMode="auto">
          <a:xfrm>
            <a:off x="239486" y="1412875"/>
            <a:ext cx="11114314" cy="4791982"/>
          </a:xfrm>
          <a:noFill/>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algn="just" rtl="1"/>
            <a:endParaRPr lang="fa-IR" b="1" dirty="0">
              <a:cs typeface="B Nazanin" panose="00000400000000000000" pitchFamily="2" charset="-78"/>
            </a:endParaRPr>
          </a:p>
          <a:p>
            <a:pPr algn="just" rtl="1"/>
            <a:r>
              <a:rPr lang="fa-IR" b="1" dirty="0">
                <a:cs typeface="B Nazanin" panose="00000400000000000000" pitchFamily="2" charset="-78"/>
              </a:rPr>
              <a:t>برخی از دانشجویان و پژوهشگران، واقعا نمی دانند چطور از فهرست کتابخانه ها، منابع داده های مجلات و یا منابع مراجع دیگر استفاده کنند</a:t>
            </a:r>
            <a:r>
              <a:rPr lang="fa-IR" b="1" dirty="0" smtClean="0">
                <a:cs typeface="B Nazanin" panose="00000400000000000000" pitchFamily="2" charset="-78"/>
              </a:rPr>
              <a:t>.</a:t>
            </a:r>
          </a:p>
          <a:p>
            <a:pPr algn="just" rtl="1"/>
            <a:endParaRPr lang="fa-IR" b="1" dirty="0">
              <a:cs typeface="B Nazanin" panose="00000400000000000000" pitchFamily="2" charset="-78"/>
            </a:endParaRPr>
          </a:p>
          <a:p>
            <a:pPr algn="just" rtl="1"/>
            <a:r>
              <a:rPr lang="fa-IR" b="1" dirty="0">
                <a:cs typeface="B Nazanin" panose="00000400000000000000" pitchFamily="2" charset="-78"/>
              </a:rPr>
              <a:t>برای کمک به این مشکل اساتید و دانشجویان می باشد با برگزاری دوره های آموزشی برای بدست آوردن این مهارت به انها کمک نمود.</a:t>
            </a:r>
          </a:p>
        </p:txBody>
      </p:sp>
    </p:spTree>
    <p:extLst>
      <p:ext uri="{BB962C8B-B14F-4D97-AF65-F5344CB8AC3E}">
        <p14:creationId xmlns:p14="http://schemas.microsoft.com/office/powerpoint/2010/main" val="4261875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1992313" y="765175"/>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a:defRPr/>
            </a:pPr>
            <a:r>
              <a:rPr lang="fa-IR" b="1" dirty="0" smtClean="0">
                <a:solidFill>
                  <a:schemeClr val="accent6">
                    <a:lumMod val="75000"/>
                  </a:schemeClr>
                </a:solidFill>
                <a:cs typeface="B Nazanin" pitchFamily="2" charset="-78"/>
              </a:rPr>
              <a:t>دشواری های ارزیابی منابع اینترنتی</a:t>
            </a:r>
            <a:r>
              <a:rPr lang="fa-IR" b="1" dirty="0" smtClean="0">
                <a:solidFill>
                  <a:srgbClr val="FF0066"/>
                </a:solidFill>
                <a:cs typeface="B Nazanin" pitchFamily="2" charset="-78"/>
              </a:rPr>
              <a:t/>
            </a:r>
            <a:br>
              <a:rPr lang="fa-IR" b="1" dirty="0" smtClean="0">
                <a:solidFill>
                  <a:srgbClr val="FF0066"/>
                </a:solidFill>
                <a:cs typeface="B Nazanin" pitchFamily="2" charset="-78"/>
              </a:rPr>
            </a:br>
            <a:endParaRPr lang="fa-IR" dirty="0" smtClean="0"/>
          </a:p>
        </p:txBody>
      </p:sp>
      <p:sp>
        <p:nvSpPr>
          <p:cNvPr id="17411" name="Content Placeholder 2"/>
          <p:cNvSpPr>
            <a:spLocks noGrp="1"/>
          </p:cNvSpPr>
          <p:nvPr>
            <p:ph idx="1"/>
          </p:nvPr>
        </p:nvSpPr>
        <p:spPr bwMode="auto">
          <a:xfrm>
            <a:off x="1306285" y="2420939"/>
            <a:ext cx="9252857" cy="3174318"/>
          </a:xfrm>
          <a:noFill/>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algn="just" rtl="1"/>
            <a:endParaRPr lang="fa-IR" b="1" dirty="0">
              <a:solidFill>
                <a:srgbClr val="FF0066"/>
              </a:solidFill>
              <a:cs typeface="B Nazanin" panose="00000400000000000000" pitchFamily="2" charset="-78"/>
            </a:endParaRPr>
          </a:p>
          <a:p>
            <a:pPr algn="just" rtl="1"/>
            <a:r>
              <a:rPr lang="fa-IR" sz="3200" b="1" dirty="0">
                <a:cs typeface="B Nazanin" panose="00000400000000000000" pitchFamily="2" charset="-78"/>
              </a:rPr>
              <a:t>برخی از دانشجویان و پژوهشگران نمی دانند چطور منابع اینترنتی را ارزیابی و بررسی کنند و همین موضوع می تواند روی فرآیند پژوهش و داده های بدست آمده تاثیرگذار باشد.</a:t>
            </a:r>
          </a:p>
        </p:txBody>
      </p:sp>
    </p:spTree>
    <p:extLst>
      <p:ext uri="{BB962C8B-B14F-4D97-AF65-F5344CB8AC3E}">
        <p14:creationId xmlns:p14="http://schemas.microsoft.com/office/powerpoint/2010/main" val="2541849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a:defRPr/>
            </a:pPr>
            <a:r>
              <a:rPr lang="fa-IR" b="1" dirty="0" smtClean="0">
                <a:solidFill>
                  <a:schemeClr val="accent6">
                    <a:lumMod val="75000"/>
                  </a:schemeClr>
                </a:solidFill>
                <a:cs typeface="B Nazanin" pitchFamily="2" charset="-78"/>
              </a:rPr>
              <a:t>یادداشت برداری بدون ریز بینی</a:t>
            </a:r>
            <a:r>
              <a:rPr lang="fa-IR" b="1" dirty="0" smtClean="0">
                <a:solidFill>
                  <a:srgbClr val="FF0066"/>
                </a:solidFill>
                <a:cs typeface="B Nazanin" pitchFamily="2" charset="-78"/>
              </a:rPr>
              <a:t/>
            </a:r>
            <a:br>
              <a:rPr lang="fa-IR" b="1" dirty="0" smtClean="0">
                <a:solidFill>
                  <a:srgbClr val="FF0066"/>
                </a:solidFill>
                <a:cs typeface="B Nazanin" pitchFamily="2" charset="-78"/>
              </a:rPr>
            </a:br>
            <a:endParaRPr lang="fa-IR" dirty="0" smtClean="0"/>
          </a:p>
        </p:txBody>
      </p:sp>
      <p:sp>
        <p:nvSpPr>
          <p:cNvPr id="18435" name="Content Placeholder 2"/>
          <p:cNvSpPr>
            <a:spLocks noGrp="1"/>
          </p:cNvSpPr>
          <p:nvPr>
            <p:ph idx="1"/>
          </p:nvPr>
        </p:nvSpPr>
        <p:spPr bwMode="auto">
          <a:xfrm>
            <a:off x="1409700" y="1690688"/>
            <a:ext cx="9372600" cy="4604656"/>
          </a:xfrm>
          <a:noFill/>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algn="just" rtl="1"/>
            <a:r>
              <a:rPr lang="fa-IR" sz="3200" b="1" dirty="0">
                <a:cs typeface="B Nazanin" panose="00000400000000000000" pitchFamily="2" charset="-78"/>
              </a:rPr>
              <a:t>شاید رایجترین سرقت ادبی، دزدی ندانسته باشد. به طور معمول دانشجویان در زمان یادداشت برداری آنقدر بی نظم و بدون ریز بینی  یادداشت برداری می کنند که در زمان نگارش نوشتار و ارائه منابع و مراجع مورد استفاده ، دچار سردر گمی می شوند. </a:t>
            </a:r>
          </a:p>
          <a:p>
            <a:pPr algn="just" rtl="1"/>
            <a:r>
              <a:rPr lang="fa-IR" sz="3200" b="1" dirty="0">
                <a:cs typeface="B Nazanin" panose="00000400000000000000" pitchFamily="2" charset="-78"/>
              </a:rPr>
              <a:t>به منظور جلوگیری از بروز چنین دشواری هایی، می توان به آنها آموزش داد که در هنگام یادداشت برداری و استناد به کار دیگران  از نشانه های گوناگون استفاده نمایند.</a:t>
            </a:r>
          </a:p>
        </p:txBody>
      </p:sp>
    </p:spTree>
    <p:extLst>
      <p:ext uri="{BB962C8B-B14F-4D97-AF65-F5344CB8AC3E}">
        <p14:creationId xmlns:p14="http://schemas.microsoft.com/office/powerpoint/2010/main" val="1403580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a:defRPr/>
            </a:pPr>
            <a:r>
              <a:rPr lang="fa-IR" b="1" dirty="0" smtClean="0">
                <a:solidFill>
                  <a:schemeClr val="accent6">
                    <a:lumMod val="75000"/>
                  </a:schemeClr>
                </a:solidFill>
                <a:cs typeface="B Nazanin" pitchFamily="2" charset="-78"/>
              </a:rPr>
              <a:t>ناتوانی در مدیریت زمان و برنامه ریزی</a:t>
            </a:r>
            <a:r>
              <a:rPr lang="fa-IR" b="1" dirty="0" smtClean="0">
                <a:solidFill>
                  <a:srgbClr val="FF0066"/>
                </a:solidFill>
                <a:cs typeface="B Nazanin" pitchFamily="2" charset="-78"/>
              </a:rPr>
              <a:t/>
            </a:r>
            <a:br>
              <a:rPr lang="fa-IR" b="1" dirty="0" smtClean="0">
                <a:solidFill>
                  <a:srgbClr val="FF0066"/>
                </a:solidFill>
                <a:cs typeface="B Nazanin" pitchFamily="2" charset="-78"/>
              </a:rPr>
            </a:br>
            <a:endParaRPr lang="fa-IR" dirty="0" smtClean="0"/>
          </a:p>
        </p:txBody>
      </p:sp>
      <p:sp>
        <p:nvSpPr>
          <p:cNvPr id="19459" name="Content Placeholder 2"/>
          <p:cNvSpPr>
            <a:spLocks noGrp="1"/>
          </p:cNvSpPr>
          <p:nvPr>
            <p:ph idx="1"/>
          </p:nvPr>
        </p:nvSpPr>
        <p:spPr bwMode="auto">
          <a:xfrm>
            <a:off x="1415143" y="1690688"/>
            <a:ext cx="8229600" cy="4386942"/>
          </a:xfrm>
          <a:noFill/>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algn="just" rtl="1"/>
            <a:endParaRPr lang="fa-IR" b="1" dirty="0">
              <a:solidFill>
                <a:srgbClr val="FF0066"/>
              </a:solidFill>
              <a:cs typeface="B Nazanin" panose="00000400000000000000" pitchFamily="2" charset="-78"/>
            </a:endParaRPr>
          </a:p>
          <a:p>
            <a:pPr algn="just" rtl="1"/>
            <a:r>
              <a:rPr lang="fa-IR" sz="3600" b="1" dirty="0">
                <a:cs typeface="B Nazanin" panose="00000400000000000000" pitchFamily="2" charset="-78"/>
              </a:rPr>
              <a:t>بسیاری از پژوهشگران مدیریت زمان و مهارت های برنامه ریزی ندارند و چون نمی توانند در زمان مقرر نوشتار و کار خود را تحویل دهند ، تحت تاثیر فشارهای روحی و روانی بیشتری برای سرقت دبی و رونوشت از کار دیگران وسوسه می شوند.</a:t>
            </a:r>
          </a:p>
        </p:txBody>
      </p:sp>
    </p:spTree>
    <p:extLst>
      <p:ext uri="{BB962C8B-B14F-4D97-AF65-F5344CB8AC3E}">
        <p14:creationId xmlns:p14="http://schemas.microsoft.com/office/powerpoint/2010/main" val="76272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3358243" y="0"/>
            <a:ext cx="8358188"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algn="ctr" rtl="1" eaLnBrk="1" hangingPunct="1">
              <a:lnSpc>
                <a:spcPct val="150000"/>
              </a:lnSpc>
              <a:buFont typeface="Arial" panose="020B0604020202020204" pitchFamily="34" charset="0"/>
              <a:buChar char="•"/>
              <a:defRPr/>
            </a:pPr>
            <a:r>
              <a:rPr lang="fa-IR" sz="2800" b="1" dirty="0">
                <a:cs typeface="B Nazanin" pitchFamily="2" charset="-78"/>
              </a:rPr>
              <a:t>آموزش و یادگیری روش های صحیح تحقیق و جستجوی منابع:</a:t>
            </a:r>
          </a:p>
          <a:p>
            <a:pPr marL="342900" indent="-342900" algn="ctr" rtl="1" eaLnBrk="1" hangingPunct="1">
              <a:lnSpc>
                <a:spcPct val="150000"/>
              </a:lnSpc>
              <a:buFont typeface="Arial" panose="020B0604020202020204" pitchFamily="34" charset="0"/>
              <a:buChar char="•"/>
              <a:defRPr/>
            </a:pPr>
            <a:endParaRPr lang="fa-IR" sz="2400" b="1" dirty="0">
              <a:cs typeface="B Nazanin" pitchFamily="2" charset="-78"/>
            </a:endParaRPr>
          </a:p>
          <a:p>
            <a:pPr algn="just" rtl="1" eaLnBrk="1" hangingPunct="1">
              <a:lnSpc>
                <a:spcPct val="150000"/>
              </a:lnSpc>
              <a:buFontTx/>
              <a:buChar char="-"/>
              <a:defRPr/>
            </a:pPr>
            <a:r>
              <a:rPr lang="fa-IR" sz="2800" b="1" dirty="0">
                <a:cs typeface="B Nazanin" pitchFamily="2" charset="-78"/>
              </a:rPr>
              <a:t>در زمان یادداشت برداری از هر متنی  در مورد تفسیر کردن آن متن کاملا با دقت عمل نمایید.</a:t>
            </a:r>
          </a:p>
          <a:p>
            <a:pPr algn="just" rtl="1" eaLnBrk="1" hangingPunct="1">
              <a:lnSpc>
                <a:spcPct val="150000"/>
              </a:lnSpc>
              <a:buFontTx/>
              <a:buChar char="-"/>
              <a:defRPr/>
            </a:pPr>
            <a:r>
              <a:rPr lang="fa-IR" sz="2800" b="1" dirty="0">
                <a:cs typeface="B Nazanin" pitchFamily="2" charset="-78"/>
              </a:rPr>
              <a:t>اطمینان حاصل نمایید منابعی را را که مورد استفاده قرار داده اید، بدرستی ذکر نموده اید.</a:t>
            </a:r>
          </a:p>
          <a:p>
            <a:pPr algn="just" rtl="1" eaLnBrk="1" hangingPunct="1">
              <a:lnSpc>
                <a:spcPct val="150000"/>
              </a:lnSpc>
              <a:buFontTx/>
              <a:buChar char="-"/>
              <a:defRPr/>
            </a:pPr>
            <a:r>
              <a:rPr lang="fa-IR" sz="2800" b="1" dirty="0">
                <a:cs typeface="B Nazanin" pitchFamily="2" charset="-78"/>
              </a:rPr>
              <a:t> در نوشته های خود حتما بنویسید کدام بخش را از متنی اقتباس نموده اید و کدام بخش نظرات شخصی خود شما می باشد.</a:t>
            </a:r>
          </a:p>
          <a:p>
            <a:pPr algn="just" rtl="1" eaLnBrk="1" hangingPunct="1">
              <a:lnSpc>
                <a:spcPct val="150000"/>
              </a:lnSpc>
              <a:buFontTx/>
              <a:buChar char="-"/>
              <a:defRPr/>
            </a:pPr>
            <a:r>
              <a:rPr lang="fa-IR" sz="2800" b="1" dirty="0">
                <a:cs typeface="B Nazanin" pitchFamily="2" charset="-78"/>
              </a:rPr>
              <a:t> تمامی مستندات مربوط به اطلاعات خود را حتما یادداشت کنید.</a:t>
            </a:r>
          </a:p>
        </p:txBody>
      </p:sp>
      <p:pic>
        <p:nvPicPr>
          <p:cNvPr id="4" name="Picture 5" descr="pijet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278"/>
            <a:ext cx="335756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484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2095500" y="214314"/>
            <a:ext cx="8358188" cy="6370637"/>
          </a:xfrm>
          <a:prstGeom prst="rect">
            <a:avLst/>
          </a:prstGeom>
          <a:noFill/>
          <a:ln>
            <a:noFill/>
          </a:ln>
          <a:extLst/>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lnSpc>
                <a:spcPct val="150000"/>
              </a:lnSpc>
              <a:defRPr/>
            </a:pPr>
            <a:r>
              <a:rPr lang="fa-IR" sz="2800" b="1" dirty="0">
                <a:cs typeface="B Nazanin" pitchFamily="2" charset="-78"/>
              </a:rPr>
              <a:t>چگونگى ارجاع به منابع را ياد بگيريم:</a:t>
            </a:r>
          </a:p>
          <a:p>
            <a:pPr algn="ctr" rtl="1" eaLnBrk="1" hangingPunct="1">
              <a:lnSpc>
                <a:spcPct val="150000"/>
              </a:lnSpc>
              <a:defRPr/>
            </a:pPr>
            <a:endParaRPr lang="fa-IR" sz="2800" b="1" dirty="0">
              <a:cs typeface="B Nazanin" pitchFamily="2" charset="-78"/>
            </a:endParaRPr>
          </a:p>
          <a:p>
            <a:pPr marL="457200" indent="-457200" algn="just" rtl="1" eaLnBrk="1" hangingPunct="1">
              <a:lnSpc>
                <a:spcPct val="150000"/>
              </a:lnSpc>
              <a:buFont typeface="Arial" pitchFamily="34" charset="0"/>
              <a:buChar char="•"/>
              <a:defRPr/>
            </a:pPr>
            <a:r>
              <a:rPr lang="fa-IR" sz="2400" b="1" dirty="0">
                <a:cs typeface="B Nazanin" pitchFamily="2" charset="-78"/>
              </a:rPr>
              <a:t>مقاله تحقيقى شما اگر ارجاع نداشته باشد، به معناى آن است كه همة آن از خودتان است. </a:t>
            </a:r>
          </a:p>
          <a:p>
            <a:pPr marL="342900" indent="-342900" algn="just" rtl="1" eaLnBrk="1" hangingPunct="1">
              <a:lnSpc>
                <a:spcPct val="150000"/>
              </a:lnSpc>
              <a:buFont typeface="Arial" pitchFamily="34" charset="0"/>
              <a:buChar char="•"/>
              <a:defRPr/>
            </a:pPr>
            <a:r>
              <a:rPr lang="fa-IR" sz="2400" b="1" dirty="0">
                <a:cs typeface="B Nazanin" pitchFamily="2" charset="-78"/>
              </a:rPr>
              <a:t>ما با ارجاع به آثار كارشناسان و صاحب نظران نشان مى دهيم كه در تهيه مقالة خود مطالعه و تحقيق كرده ايم. </a:t>
            </a:r>
          </a:p>
          <a:p>
            <a:pPr marL="342900" indent="-342900" algn="just" rtl="1" eaLnBrk="1" hangingPunct="1">
              <a:lnSpc>
                <a:spcPct val="150000"/>
              </a:lnSpc>
              <a:buFont typeface="Arial" pitchFamily="34" charset="0"/>
              <a:buChar char="•"/>
              <a:defRPr/>
            </a:pPr>
            <a:r>
              <a:rPr lang="fa-IR" sz="2400" b="1" dirty="0">
                <a:cs typeface="B Nazanin" pitchFamily="2" charset="-78"/>
              </a:rPr>
              <a:t>همچنين با ارجاع دادن حق و حرمت كسانى را كه از كلام و نظراتشان استفاده كرده ايم، مى گزاريم. </a:t>
            </a:r>
          </a:p>
          <a:p>
            <a:pPr marL="342900" indent="-342900" algn="just" rtl="1" eaLnBrk="1" hangingPunct="1">
              <a:lnSpc>
                <a:spcPct val="150000"/>
              </a:lnSpc>
              <a:buFont typeface="Arial" pitchFamily="34" charset="0"/>
              <a:buChar char="•"/>
              <a:defRPr/>
            </a:pPr>
            <a:r>
              <a:rPr lang="fa-IR" sz="2400" b="1" dirty="0">
                <a:cs typeface="B Nazanin" pitchFamily="2" charset="-78"/>
              </a:rPr>
              <a:t>بهترين راه براى اطمينان از دقيق بودن ارجاع هايمان آن است كه به هنگام مطالعه و تحقيق در منابع، به يادداشت بردارى منظم بپردازيم. </a:t>
            </a:r>
          </a:p>
          <a:p>
            <a:pPr algn="just" rtl="1" eaLnBrk="1" hangingPunct="1">
              <a:lnSpc>
                <a:spcPct val="150000"/>
              </a:lnSpc>
              <a:defRPr/>
            </a:pPr>
            <a:endParaRPr lang="fa-IR" sz="2400" b="1" dirty="0">
              <a:solidFill>
                <a:srgbClr val="FF0066"/>
              </a:solidFill>
              <a:cs typeface="B Nazanin" pitchFamily="2" charset="-78"/>
            </a:endParaRPr>
          </a:p>
        </p:txBody>
      </p:sp>
    </p:spTree>
    <p:extLst>
      <p:ext uri="{BB962C8B-B14F-4D97-AF65-F5344CB8AC3E}">
        <p14:creationId xmlns:p14="http://schemas.microsoft.com/office/powerpoint/2010/main" val="712828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1774825" y="234951"/>
            <a:ext cx="8358188" cy="5908675"/>
          </a:xfrm>
          <a:prstGeom prst="rect">
            <a:avLst/>
          </a:prstGeom>
          <a:ln>
            <a:noFill/>
          </a:ln>
          <a:extLst/>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lnSpc>
                <a:spcPct val="150000"/>
              </a:lnSpc>
              <a:defRPr/>
            </a:pPr>
            <a:r>
              <a:rPr lang="fa-IR" sz="2800" b="1" dirty="0">
                <a:solidFill>
                  <a:srgbClr val="92D050"/>
                </a:solidFill>
                <a:cs typeface="B Nazanin" pitchFamily="2" charset="-78"/>
              </a:rPr>
              <a:t> ارجاع در چه مواردى لازم است؟</a:t>
            </a:r>
          </a:p>
          <a:p>
            <a:pPr algn="just" rtl="1" eaLnBrk="1" hangingPunct="1">
              <a:lnSpc>
                <a:spcPct val="150000"/>
              </a:lnSpc>
              <a:defRPr/>
            </a:pPr>
            <a:r>
              <a:rPr lang="fa-IR" sz="2800" b="1" dirty="0">
                <a:cs typeface="B Nazanin" pitchFamily="2" charset="-78"/>
              </a:rPr>
              <a:t>به همه منابعى كه از آنها استفاده كرده ايد، ارجاع بدهيد. تنها كتاب نيست كه بايد به آن ارجاع داد. براى هر كلمه، فكر يا اطلاعاتى كه از هر منبعى گرفته ايد بايد ارجاع تهيه كنيد.</a:t>
            </a:r>
          </a:p>
          <a:p>
            <a:pPr algn="just" rtl="1" eaLnBrk="1" hangingPunct="1">
              <a:lnSpc>
                <a:spcPct val="150000"/>
              </a:lnSpc>
              <a:defRPr/>
            </a:pPr>
            <a:r>
              <a:rPr lang="fa-IR" sz="2800" b="1" dirty="0">
                <a:cs typeface="B Nazanin" pitchFamily="2" charset="-78"/>
              </a:rPr>
              <a:t>•        كتاب ها و مجله هاى علمى </a:t>
            </a:r>
          </a:p>
          <a:p>
            <a:pPr algn="just" rtl="1" eaLnBrk="1" hangingPunct="1">
              <a:lnSpc>
                <a:spcPct val="150000"/>
              </a:lnSpc>
              <a:defRPr/>
            </a:pPr>
            <a:r>
              <a:rPr lang="fa-IR" sz="2800" b="1" dirty="0">
                <a:cs typeface="B Nazanin" pitchFamily="2" charset="-78"/>
              </a:rPr>
              <a:t>•        روزنامه ها و مجله هاى عادى </a:t>
            </a:r>
          </a:p>
          <a:p>
            <a:pPr algn="just" rtl="1" eaLnBrk="1" hangingPunct="1">
              <a:lnSpc>
                <a:spcPct val="150000"/>
              </a:lnSpc>
              <a:defRPr/>
            </a:pPr>
            <a:r>
              <a:rPr lang="fa-IR" sz="2800" b="1" dirty="0">
                <a:cs typeface="B Nazanin" pitchFamily="2" charset="-78"/>
              </a:rPr>
              <a:t>•        جزوه ها يا بروشورها</a:t>
            </a:r>
          </a:p>
          <a:p>
            <a:pPr algn="just" rtl="1" eaLnBrk="1" hangingPunct="1">
              <a:lnSpc>
                <a:spcPct val="150000"/>
              </a:lnSpc>
              <a:defRPr/>
            </a:pPr>
            <a:r>
              <a:rPr lang="fa-IR" sz="2800" b="1" dirty="0">
                <a:cs typeface="B Nazanin" pitchFamily="2" charset="-78"/>
              </a:rPr>
              <a:t>•        فيلم هاى سينمايى يا مستند، برنامه هاى تلويزيونى </a:t>
            </a:r>
          </a:p>
          <a:p>
            <a:pPr algn="just" rtl="1" eaLnBrk="1" hangingPunct="1">
              <a:lnSpc>
                <a:spcPct val="150000"/>
              </a:lnSpc>
              <a:defRPr/>
            </a:pPr>
            <a:r>
              <a:rPr lang="fa-IR" sz="2800" b="1" dirty="0">
                <a:cs typeface="B Nazanin" pitchFamily="2" charset="-78"/>
              </a:rPr>
              <a:t>•        سايت هاى اينترنتى و ساير منابع كامپيوتري</a:t>
            </a:r>
          </a:p>
        </p:txBody>
      </p:sp>
    </p:spTree>
    <p:extLst>
      <p:ext uri="{BB962C8B-B14F-4D97-AF65-F5344CB8AC3E}">
        <p14:creationId xmlns:p14="http://schemas.microsoft.com/office/powerpoint/2010/main" val="656065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4810126" y="1023256"/>
            <a:ext cx="6881131" cy="39241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lnSpc>
                <a:spcPct val="150000"/>
              </a:lnSpc>
              <a:defRPr/>
            </a:pPr>
            <a:r>
              <a:rPr lang="fa-IR" sz="2800" b="1" dirty="0">
                <a:cs typeface="B Nazanin" pitchFamily="2" charset="-78"/>
              </a:rPr>
              <a:t>آگاهی از چگونگی نقل قول کردن</a:t>
            </a:r>
          </a:p>
          <a:p>
            <a:pPr algn="just" rtl="1" eaLnBrk="1" hangingPunct="1">
              <a:lnSpc>
                <a:spcPct val="150000"/>
              </a:lnSpc>
              <a:defRPr/>
            </a:pPr>
            <a:endParaRPr lang="fa-IR" sz="2400" b="1" dirty="0">
              <a:cs typeface="B Nazanin" pitchFamily="2" charset="-78"/>
            </a:endParaRPr>
          </a:p>
          <a:p>
            <a:pPr algn="just" rtl="1" eaLnBrk="1" hangingPunct="1">
              <a:lnSpc>
                <a:spcPct val="150000"/>
              </a:lnSpc>
              <a:buFontTx/>
              <a:buChar char="-"/>
              <a:defRPr/>
            </a:pPr>
            <a:r>
              <a:rPr lang="fa-IR" sz="2400" b="1" dirty="0">
                <a:cs typeface="B Nazanin" pitchFamily="2" charset="-78"/>
              </a:rPr>
              <a:t>قید نمودن نام فردی که در متن  از وی نقل قول شده است.</a:t>
            </a:r>
          </a:p>
          <a:p>
            <a:pPr algn="just" rtl="1" eaLnBrk="1" hangingPunct="1">
              <a:lnSpc>
                <a:spcPct val="150000"/>
              </a:lnSpc>
              <a:buFontTx/>
              <a:buChar char="-"/>
              <a:defRPr/>
            </a:pPr>
            <a:r>
              <a:rPr lang="fa-IR" sz="2400" b="1" dirty="0">
                <a:cs typeface="B Nazanin" pitchFamily="2" charset="-78"/>
              </a:rPr>
              <a:t>حتما از نشان و علامت نقل قول در متن هایی که اقتباس شده اند گذاشته شود.</a:t>
            </a:r>
          </a:p>
          <a:p>
            <a:pPr algn="just" rtl="1" eaLnBrk="1" hangingPunct="1">
              <a:lnSpc>
                <a:spcPct val="150000"/>
              </a:lnSpc>
              <a:buFontTx/>
              <a:buChar char="-"/>
              <a:defRPr/>
            </a:pPr>
            <a:r>
              <a:rPr lang="fa-IR" sz="2400" b="1" dirty="0">
                <a:cs typeface="B Nazanin" pitchFamily="2" charset="-78"/>
              </a:rPr>
              <a:t> می توانید از علامتهایی نظیر پرانتز نیز استفاده نمایید.</a:t>
            </a:r>
          </a:p>
          <a:p>
            <a:pPr algn="ctr" rtl="1" eaLnBrk="1" hangingPunct="1">
              <a:lnSpc>
                <a:spcPct val="150000"/>
              </a:lnSpc>
              <a:buFontTx/>
              <a:buChar char="-"/>
              <a:defRPr/>
            </a:pPr>
            <a:endParaRPr lang="fa-IR" b="1" dirty="0">
              <a:cs typeface="B Nazanin" pitchFamily="2" charset="-78"/>
            </a:endParaRPr>
          </a:p>
        </p:txBody>
      </p:sp>
      <p:pic>
        <p:nvPicPr>
          <p:cNvPr id="3" name="Picture 10" descr="42-158836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281" y="1727994"/>
            <a:ext cx="22145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466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eaLnBrk="1" hangingPunct="1">
              <a:defRPr/>
            </a:pPr>
            <a:r>
              <a:rPr lang="fa-IR" b="1" u="sng" dirty="0" smtClean="0">
                <a:solidFill>
                  <a:schemeClr val="accent6">
                    <a:lumMod val="75000"/>
                  </a:schemeClr>
                </a:solidFill>
                <a:cs typeface="B Nazanin" pitchFamily="2" charset="-78"/>
              </a:rPr>
              <a:t>نقل قول مستقيم </a:t>
            </a:r>
            <a:r>
              <a:rPr lang="en-US" dirty="0" smtClean="0">
                <a:solidFill>
                  <a:srgbClr val="FF0066"/>
                </a:solidFill>
                <a:cs typeface="B Nazanin" pitchFamily="2" charset="-78"/>
              </a:rPr>
              <a:t/>
            </a:r>
            <a:br>
              <a:rPr lang="en-US" dirty="0" smtClean="0">
                <a:solidFill>
                  <a:srgbClr val="FF0066"/>
                </a:solidFill>
                <a:cs typeface="B Nazanin" pitchFamily="2" charset="-78"/>
              </a:rPr>
            </a:br>
            <a:endParaRPr lang="en-US" dirty="0" smtClean="0"/>
          </a:p>
        </p:txBody>
      </p:sp>
      <p:sp>
        <p:nvSpPr>
          <p:cNvPr id="31747" name="Content Placeholder 2"/>
          <p:cNvSpPr>
            <a:spLocks noGrp="1"/>
          </p:cNvSpPr>
          <p:nvPr>
            <p:ph idx="1"/>
          </p:nvPr>
        </p:nvSpPr>
        <p:spPr bwMode="auto">
          <a:xfrm>
            <a:off x="1045029" y="1341438"/>
            <a:ext cx="10624457" cy="4906962"/>
          </a:xfrm>
          <a:noFill/>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marL="514350" indent="-514350" algn="just" rtl="1">
              <a:buNone/>
            </a:pPr>
            <a:r>
              <a:rPr lang="fa-IR" b="1" dirty="0">
                <a:cs typeface="B Nazanin" panose="00000400000000000000" pitchFamily="2" charset="-78"/>
              </a:rPr>
              <a:t>بازنويسى دقيق كلام شفاهى يا كتبى ديگران نقل قول مستقيم است، وقتى مى خواهيم عين كلام كسى را در نوشته خود نقل كنيم. بايد: </a:t>
            </a:r>
            <a:endParaRPr lang="fa-IR" b="1" dirty="0" smtClean="0">
              <a:cs typeface="B Nazanin" panose="00000400000000000000" pitchFamily="2" charset="-78"/>
            </a:endParaRPr>
          </a:p>
          <a:p>
            <a:pPr marL="514350" indent="-514350" algn="just" rtl="1">
              <a:buNone/>
            </a:pPr>
            <a:endParaRPr lang="en-US" b="1" dirty="0">
              <a:cs typeface="B Nazanin" panose="00000400000000000000" pitchFamily="2" charset="-78"/>
            </a:endParaRPr>
          </a:p>
          <a:p>
            <a:pPr marL="514350" indent="-514350" algn="just" rtl="1"/>
            <a:r>
              <a:rPr lang="fa-IR" b="1" dirty="0">
                <a:cs typeface="B Nazanin" panose="00000400000000000000" pitchFamily="2" charset="-78"/>
              </a:rPr>
              <a:t> آن را بين دو گيومه ( « » ) بياوريم و بلافاصله منبع را ذكر كنيم. </a:t>
            </a:r>
            <a:endParaRPr lang="en-US" b="1" dirty="0">
              <a:cs typeface="B Nazanin" panose="00000400000000000000" pitchFamily="2" charset="-78"/>
            </a:endParaRPr>
          </a:p>
          <a:p>
            <a:pPr marL="514350" indent="-514350" algn="just" rtl="1"/>
            <a:r>
              <a:rPr lang="fa-IR" b="1" dirty="0">
                <a:cs typeface="B Nazanin" panose="00000400000000000000" pitchFamily="2" charset="-78"/>
              </a:rPr>
              <a:t>حتى هنگامى كه يك عبارت يا يك كلمه خاص و مهم را از كسى يا منبعى نقل مى كنيم. آن را در گيومه بياوريم. </a:t>
            </a:r>
            <a:endParaRPr lang="en-US" b="1" dirty="0">
              <a:cs typeface="B Nazanin" panose="00000400000000000000" pitchFamily="2" charset="-78"/>
            </a:endParaRPr>
          </a:p>
          <a:p>
            <a:pPr marL="514350" indent="-514350" algn="just" rtl="1"/>
            <a:r>
              <a:rPr lang="fa-IR" b="1" dirty="0">
                <a:cs typeface="B Nazanin" panose="00000400000000000000" pitchFamily="2" charset="-78"/>
              </a:rPr>
              <a:t> حتماً صفحه و كل دقيق مطلب نقل شده را ذكر كنيم</a:t>
            </a:r>
            <a:endParaRPr lang="en-US" b="1" dirty="0">
              <a:cs typeface="B Nazanin" panose="00000400000000000000" pitchFamily="2" charset="-78"/>
            </a:endParaRPr>
          </a:p>
        </p:txBody>
      </p:sp>
    </p:spTree>
    <p:extLst>
      <p:ext uri="{BB962C8B-B14F-4D97-AF65-F5344CB8AC3E}">
        <p14:creationId xmlns:p14="http://schemas.microsoft.com/office/powerpoint/2010/main" val="1258322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bwMode="auto">
          <a:xfrm>
            <a:off x="1992313" y="692151"/>
            <a:ext cx="8229600" cy="4537075"/>
          </a:xfrm>
          <a:noFill/>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algn="just" rtl="1" eaLnBrk="1" hangingPunct="1"/>
            <a:endParaRPr lang="fa-IR" b="1" dirty="0" smtClean="0">
              <a:solidFill>
                <a:srgbClr val="FF0066"/>
              </a:solidFill>
              <a:cs typeface="B Nazanin" panose="00000400000000000000" pitchFamily="2" charset="-78"/>
            </a:endParaRPr>
          </a:p>
          <a:p>
            <a:pPr algn="just" rtl="1" eaLnBrk="1" hangingPunct="1"/>
            <a:r>
              <a:rPr lang="fa-IR" sz="3200" b="1" dirty="0" smtClean="0">
                <a:cs typeface="B Nazanin" panose="00000400000000000000" pitchFamily="2" charset="-78"/>
              </a:rPr>
              <a:t>جعل(</a:t>
            </a:r>
            <a:r>
              <a:rPr lang="en-US" sz="3200" b="1" dirty="0" smtClean="0">
                <a:cs typeface="B Nazanin" panose="00000400000000000000" pitchFamily="2" charset="-78"/>
              </a:rPr>
              <a:t> (</a:t>
            </a:r>
            <a:r>
              <a:rPr lang="en-GB" sz="3200" b="1" dirty="0" smtClean="0">
                <a:cs typeface="B Nazanin" panose="00000400000000000000" pitchFamily="2" charset="-78"/>
              </a:rPr>
              <a:t>Fabrication</a:t>
            </a:r>
            <a:r>
              <a:rPr lang="fa-IR" sz="3200" b="1" dirty="0" smtClean="0">
                <a:cs typeface="B Nazanin" panose="00000400000000000000" pitchFamily="2" charset="-78"/>
              </a:rPr>
              <a:t>: ساخت داده و نتایج و ثبت و گزارش آنها</a:t>
            </a:r>
            <a:endParaRPr lang="en-US" sz="3200" b="1" dirty="0" smtClean="0">
              <a:cs typeface="B Nazanin" panose="00000400000000000000" pitchFamily="2" charset="-78"/>
            </a:endParaRPr>
          </a:p>
          <a:p>
            <a:pPr algn="just" rtl="1" eaLnBrk="1" hangingPunct="1"/>
            <a:r>
              <a:rPr lang="fa-IR" sz="3200" b="1" dirty="0" smtClean="0">
                <a:cs typeface="B Nazanin" panose="00000400000000000000" pitchFamily="2" charset="-78"/>
              </a:rPr>
              <a:t>تحریف(</a:t>
            </a:r>
            <a:r>
              <a:rPr lang="en-US" sz="3200" b="1" dirty="0" smtClean="0">
                <a:cs typeface="B Nazanin" panose="00000400000000000000" pitchFamily="2" charset="-78"/>
              </a:rPr>
              <a:t>(</a:t>
            </a:r>
            <a:r>
              <a:rPr lang="en-GB" sz="3200" b="1" dirty="0" smtClean="0">
                <a:cs typeface="B Nazanin" panose="00000400000000000000" pitchFamily="2" charset="-78"/>
              </a:rPr>
              <a:t>Falsification</a:t>
            </a:r>
            <a:r>
              <a:rPr lang="fa-IR" sz="3200" b="1" dirty="0" smtClean="0">
                <a:cs typeface="B Nazanin" panose="00000400000000000000" pitchFamily="2" charset="-78"/>
              </a:rPr>
              <a:t> : دستکاری روش کار، ابزار و یا تغییر و حذف داده ها و نتایج، بطوری که تحقیق به عنوان یک مطلب ثبت شده، مشخص نگردد.</a:t>
            </a:r>
          </a:p>
          <a:p>
            <a:pPr algn="just" rtl="1" eaLnBrk="1" hangingPunct="1"/>
            <a:r>
              <a:rPr lang="fa-IR" sz="3200" b="1" dirty="0" smtClean="0">
                <a:cs typeface="B Nazanin" panose="00000400000000000000" pitchFamily="2" charset="-78"/>
              </a:rPr>
              <a:t>سرقت ادبی(</a:t>
            </a:r>
            <a:r>
              <a:rPr lang="en-GB" sz="3200" b="1" dirty="0" smtClean="0">
                <a:cs typeface="B Nazanin" panose="00000400000000000000" pitchFamily="2" charset="-78"/>
              </a:rPr>
              <a:t>Plagiarism</a:t>
            </a:r>
            <a:r>
              <a:rPr lang="fa-IR" sz="3200" b="1" dirty="0" smtClean="0">
                <a:cs typeface="B Nazanin" panose="00000400000000000000" pitchFamily="2" charset="-78"/>
              </a:rPr>
              <a:t>): تصاحب و تملک ایده ها، نتایج، کلمات بدون ذکر نام و اعتبار صاحب اثر </a:t>
            </a:r>
            <a:endParaRPr lang="en-US" sz="3200" b="1" dirty="0" smtClean="0">
              <a:cs typeface="B Nazanin" panose="00000400000000000000" pitchFamily="2" charset="-78"/>
            </a:endParaRPr>
          </a:p>
        </p:txBody>
      </p:sp>
    </p:spTree>
    <p:extLst>
      <p:ext uri="{BB962C8B-B14F-4D97-AF65-F5344CB8AC3E}">
        <p14:creationId xmlns:p14="http://schemas.microsoft.com/office/powerpoint/2010/main" val="1735003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eaLnBrk="1" hangingPunct="1">
              <a:defRPr/>
            </a:pPr>
            <a:r>
              <a:rPr lang="fa-IR" sz="4000" b="1" u="sng" dirty="0">
                <a:solidFill>
                  <a:schemeClr val="accent6">
                    <a:lumMod val="75000"/>
                  </a:schemeClr>
                </a:solidFill>
                <a:cs typeface="B Mitra" panose="00000400000000000000" pitchFamily="2" charset="-78"/>
              </a:rPr>
              <a:t>نقل قول غيرمستقيم و خلاصه كردن </a:t>
            </a:r>
            <a:r>
              <a:rPr lang="en-US" sz="4000" dirty="0">
                <a:solidFill>
                  <a:srgbClr val="FF0066"/>
                </a:solidFill>
                <a:cs typeface="B Mitra" panose="00000400000000000000" pitchFamily="2" charset="-78"/>
              </a:rPr>
              <a:t/>
            </a:r>
            <a:br>
              <a:rPr lang="en-US" sz="4000" dirty="0">
                <a:solidFill>
                  <a:srgbClr val="FF0066"/>
                </a:solidFill>
                <a:cs typeface="B Mitra" panose="00000400000000000000" pitchFamily="2" charset="-78"/>
              </a:rPr>
            </a:br>
            <a:endParaRPr lang="en-US" sz="4000" dirty="0">
              <a:cs typeface="B Mitra" panose="00000400000000000000" pitchFamily="2" charset="-78"/>
            </a:endParaRPr>
          </a:p>
        </p:txBody>
      </p:sp>
      <p:sp>
        <p:nvSpPr>
          <p:cNvPr id="32771" name="Content Placeholder 2"/>
          <p:cNvSpPr>
            <a:spLocks noGrp="1"/>
          </p:cNvSpPr>
          <p:nvPr>
            <p:ph idx="1"/>
          </p:nvPr>
        </p:nvSpPr>
        <p:spPr bwMode="auto">
          <a:xfrm>
            <a:off x="1981200" y="1600200"/>
            <a:ext cx="8229600" cy="3989388"/>
          </a:xfrm>
          <a:noFill/>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algn="just" rtl="1" eaLnBrk="1" hangingPunct="1"/>
            <a:r>
              <a:rPr lang="fa-IR" b="1" dirty="0" smtClean="0">
                <a:cs typeface="B Nazanin" panose="00000400000000000000" pitchFamily="2" charset="-78"/>
              </a:rPr>
              <a:t>هنگامى  كه اطلاعات و مطالب منبعى را در نوشته خود تركيب مى كنيم و آن را با كلام خودمان بنويسيم،‌ نقل قول غير مستقيم كرده ايم .</a:t>
            </a:r>
          </a:p>
          <a:p>
            <a:pPr algn="just" rtl="1" eaLnBrk="1" hangingPunct="1">
              <a:buFontTx/>
              <a:buNone/>
            </a:pPr>
            <a:endParaRPr lang="en-US" b="1" dirty="0" smtClean="0">
              <a:cs typeface="B Nazanin" panose="00000400000000000000" pitchFamily="2" charset="-78"/>
            </a:endParaRPr>
          </a:p>
          <a:p>
            <a:pPr algn="just" rtl="1" eaLnBrk="1" hangingPunct="1"/>
            <a:r>
              <a:rPr lang="fa-IR" b="1" dirty="0" smtClean="0">
                <a:cs typeface="B Nazanin" panose="00000400000000000000" pitchFamily="2" charset="-78"/>
              </a:rPr>
              <a:t>نقل قول غيرمستقيم، بازنويسى يا بازگويى يك قطعه كوچك از يك متن است كه طى آن معناى اصلى به صورت ديگرى بيان مى شود. </a:t>
            </a:r>
            <a:endParaRPr lang="en-US" b="1" dirty="0" smtClean="0">
              <a:cs typeface="B Nazanin" panose="00000400000000000000" pitchFamily="2" charset="-78"/>
            </a:endParaRPr>
          </a:p>
          <a:p>
            <a:pPr algn="just" eaLnBrk="1" hangingPunct="1"/>
            <a:endParaRPr lang="en-US" dirty="0" smtClean="0">
              <a:solidFill>
                <a:srgbClr val="FF0066"/>
              </a:solidFill>
            </a:endParaRPr>
          </a:p>
        </p:txBody>
      </p:sp>
    </p:spTree>
    <p:extLst>
      <p:ext uri="{BB962C8B-B14F-4D97-AF65-F5344CB8AC3E}">
        <p14:creationId xmlns:p14="http://schemas.microsoft.com/office/powerpoint/2010/main" val="1941761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defRPr/>
            </a:pPr>
            <a:r>
              <a:rPr lang="fa-IR" b="1" u="sng" dirty="0" smtClean="0">
                <a:solidFill>
                  <a:schemeClr val="accent6">
                    <a:lumMod val="75000"/>
                  </a:schemeClr>
                </a:solidFill>
              </a:rPr>
              <a:t>نقل قول غيرمستقيم و خلاصه كردن</a:t>
            </a:r>
            <a:endParaRPr lang="en-US" dirty="0" smtClean="0">
              <a:solidFill>
                <a:schemeClr val="accent6">
                  <a:lumMod val="75000"/>
                </a:schemeClr>
              </a:solidFill>
            </a:endParaRPr>
          </a:p>
        </p:txBody>
      </p:sp>
      <p:sp>
        <p:nvSpPr>
          <p:cNvPr id="33795" name="Content Placeholder 2"/>
          <p:cNvSpPr>
            <a:spLocks noGrp="1"/>
          </p:cNvSpPr>
          <p:nvPr>
            <p:ph idx="1"/>
          </p:nvPr>
        </p:nvSpPr>
        <p:spPr bwMode="auto">
          <a:xfrm>
            <a:off x="1981200" y="1600200"/>
            <a:ext cx="8229600" cy="3341688"/>
          </a:xfrm>
          <a:noFill/>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algn="just" rtl="1" eaLnBrk="1" hangingPunct="1"/>
            <a:r>
              <a:rPr lang="fa-IR" sz="3200" b="1" dirty="0" smtClean="0">
                <a:cs typeface="B Nazanin" panose="00000400000000000000" pitchFamily="2" charset="-78"/>
              </a:rPr>
              <a:t>خلاصه يا نقل قول غيرمستقيم بايد به قلم ما باشد و از كلمات و جمله هاى خود براى بيان مطالب ديگران استفاده كنيم. به ياد داشته باشيم كه فقط تغيير دادن يك يا دو كلمه نقل قول غيرمستقيم نيست؛ بلكه بايد مطلبى را كه خوانده ايم خوب  فهم كنيم و سپس آن را با استفاده از كلمات و عبارات خود بيان كنيم.  </a:t>
            </a:r>
            <a:endParaRPr lang="en-US" sz="3200" b="1" dirty="0" smtClean="0">
              <a:cs typeface="B Nazanin" panose="00000400000000000000" pitchFamily="2" charset="-78"/>
            </a:endParaRPr>
          </a:p>
          <a:p>
            <a:pPr algn="r" rtl="1" eaLnBrk="1" hangingPunct="1"/>
            <a:endParaRPr lang="en-US" dirty="0" smtClean="0"/>
          </a:p>
        </p:txBody>
      </p:sp>
    </p:spTree>
    <p:extLst>
      <p:ext uri="{BB962C8B-B14F-4D97-AF65-F5344CB8AC3E}">
        <p14:creationId xmlns:p14="http://schemas.microsoft.com/office/powerpoint/2010/main" val="3210996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5451022" y="117693"/>
            <a:ext cx="5749925" cy="6740307"/>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lnSpc>
                <a:spcPct val="150000"/>
              </a:lnSpc>
              <a:defRPr/>
            </a:pPr>
            <a:r>
              <a:rPr lang="fa-IR" sz="2800" b="1" dirty="0">
                <a:solidFill>
                  <a:srgbClr val="00B050"/>
                </a:solidFill>
                <a:cs typeface="B Nazanin" pitchFamily="2" charset="-78"/>
              </a:rPr>
              <a:t>آشنایی با چگونگی تفسیر کردن یک متن</a:t>
            </a:r>
          </a:p>
          <a:p>
            <a:pPr algn="ctr" rtl="1" eaLnBrk="1" hangingPunct="1">
              <a:lnSpc>
                <a:spcPct val="150000"/>
              </a:lnSpc>
              <a:defRPr/>
            </a:pPr>
            <a:endParaRPr lang="fa-IR" sz="2000" b="1" dirty="0">
              <a:cs typeface="B Nazanin" pitchFamily="2" charset="-78"/>
            </a:endParaRPr>
          </a:p>
          <a:p>
            <a:pPr algn="just" rtl="1" eaLnBrk="1" hangingPunct="1">
              <a:lnSpc>
                <a:spcPct val="150000"/>
              </a:lnSpc>
              <a:buFontTx/>
              <a:buChar char="-"/>
              <a:defRPr/>
            </a:pPr>
            <a:r>
              <a:rPr lang="fa-IR" sz="2400" b="1" dirty="0">
                <a:cs typeface="B Nazanin" pitchFamily="2" charset="-78"/>
              </a:rPr>
              <a:t>تفسیر و تاویل کردن یک متن به چه معناست؟ برداشت فرد از نقل قول یک نویسنده  و بیان آن به زبان خود</a:t>
            </a:r>
          </a:p>
          <a:p>
            <a:pPr algn="just" rtl="1" eaLnBrk="1" hangingPunct="1">
              <a:lnSpc>
                <a:spcPct val="150000"/>
              </a:lnSpc>
              <a:buFontTx/>
              <a:buChar char="-"/>
              <a:defRPr/>
            </a:pPr>
            <a:r>
              <a:rPr lang="fa-IR" sz="2400" b="1" dirty="0">
                <a:cs typeface="B Nazanin" pitchFamily="2" charset="-78"/>
              </a:rPr>
              <a:t> هرگز به عنوان تاویل و تفسیر یک متن، متن اصلی نویسنده را جابجا ننموده یا کلماتی اندک از آن را تغییر ندهید( باید مفهوم عبارت را به زبان خود بیان نمایید).</a:t>
            </a:r>
          </a:p>
          <a:p>
            <a:pPr algn="just" rtl="1" eaLnBrk="1" hangingPunct="1">
              <a:lnSpc>
                <a:spcPct val="150000"/>
              </a:lnSpc>
              <a:buFontTx/>
              <a:buChar char="-"/>
              <a:defRPr/>
            </a:pPr>
            <a:r>
              <a:rPr lang="fa-IR" sz="2400" b="1" dirty="0">
                <a:cs typeface="B Nazanin" pitchFamily="2" charset="-78"/>
              </a:rPr>
              <a:t> باید این توانایی را در خود ایجاد نمایید، تا بدون دسترسی به متن اصلی بتوانید محتوای اصلی متن را به زبان خود خلاصه نمایید.</a:t>
            </a:r>
          </a:p>
        </p:txBody>
      </p:sp>
      <p:pic>
        <p:nvPicPr>
          <p:cNvPr id="34819" name="Picture 3" descr="C:\Documents and Settings\Administrator\Desktop\article-page-main_ehow_images_a05_r0_vb_plagiarism-software-work_-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2286000"/>
            <a:ext cx="28575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206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1" y="188913"/>
            <a:ext cx="54006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3" descr="C:\Documents and Settings\chehrehgosha\Desktop\1.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47851" y="1412875"/>
            <a:ext cx="8208963" cy="489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08214" y="6381750"/>
            <a:ext cx="4175125" cy="400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000" b="1" dirty="0"/>
              <a:t>http://www.duplichecker.com</a:t>
            </a:r>
            <a:r>
              <a:rPr lang="en-US" dirty="0"/>
              <a:t>/</a:t>
            </a:r>
            <a:endParaRPr lang="fa-IR" dirty="0"/>
          </a:p>
        </p:txBody>
      </p:sp>
    </p:spTree>
    <p:extLst>
      <p:ext uri="{BB962C8B-B14F-4D97-AF65-F5344CB8AC3E}">
        <p14:creationId xmlns:p14="http://schemas.microsoft.com/office/powerpoint/2010/main" val="663329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2" y="5082597"/>
            <a:ext cx="10515600" cy="1325563"/>
          </a:xfrm>
        </p:spPr>
        <p:txBody>
          <a:bodyPr/>
          <a:lstStyle/>
          <a:p>
            <a:r>
              <a:rPr lang="en-US" dirty="0" smtClean="0"/>
              <a:t>Quetext.com</a:t>
            </a:r>
            <a:endParaRPr lang="en-US" dirty="0"/>
          </a:p>
        </p:txBody>
      </p:sp>
      <p:pic>
        <p:nvPicPr>
          <p:cNvPr id="4" name="Content Placeholder 3"/>
          <p:cNvPicPr>
            <a:picLocks noGrp="1" noChangeAspect="1"/>
          </p:cNvPicPr>
          <p:nvPr>
            <p:ph idx="1"/>
          </p:nvPr>
        </p:nvPicPr>
        <p:blipFill rotWithShape="1">
          <a:blip r:embed="rId2"/>
          <a:srcRect t="4113"/>
          <a:stretch/>
        </p:blipFill>
        <p:spPr>
          <a:xfrm>
            <a:off x="3553691" y="252150"/>
            <a:ext cx="8638309" cy="5888715"/>
          </a:xfrm>
          <a:prstGeom prst="rect">
            <a:avLst/>
          </a:prstGeom>
        </p:spPr>
      </p:pic>
    </p:spTree>
    <p:extLst>
      <p:ext uri="{BB962C8B-B14F-4D97-AF65-F5344CB8AC3E}">
        <p14:creationId xmlns:p14="http://schemas.microsoft.com/office/powerpoint/2010/main" val="3251746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4614"/>
          <a:stretch/>
        </p:blipFill>
        <p:spPr>
          <a:xfrm>
            <a:off x="1517073" y="810490"/>
            <a:ext cx="8158754" cy="5532727"/>
          </a:xfrm>
          <a:prstGeom prst="rect">
            <a:avLst/>
          </a:prstGeom>
        </p:spPr>
      </p:pic>
    </p:spTree>
    <p:extLst>
      <p:ext uri="{BB962C8B-B14F-4D97-AF65-F5344CB8AC3E}">
        <p14:creationId xmlns:p14="http://schemas.microsoft.com/office/powerpoint/2010/main" val="890542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cs typeface="B Nazanin" panose="00000400000000000000" pitchFamily="2" charset="-78"/>
              </a:rPr>
              <a:t>IThenticate</a:t>
            </a:r>
            <a:endParaRPr lang="en-US" dirty="0"/>
          </a:p>
        </p:txBody>
      </p:sp>
      <p:sp>
        <p:nvSpPr>
          <p:cNvPr id="3" name="Content Placeholder 2"/>
          <p:cNvSpPr>
            <a:spLocks noGrp="1"/>
          </p:cNvSpPr>
          <p:nvPr>
            <p:ph idx="1"/>
          </p:nvPr>
        </p:nvSpPr>
        <p:spPr/>
        <p:txBody>
          <a:bodyPr/>
          <a:lstStyle/>
          <a:p>
            <a:pPr algn="r" rtl="1" fontAlgn="base"/>
            <a:r>
              <a:rPr lang="fa-IR" dirty="0">
                <a:cs typeface="B Nazanin" panose="00000400000000000000" pitchFamily="2" charset="-78"/>
              </a:rPr>
              <a:t>کنترل پلاجیاریسم یا سرقت ادبی  در همه مجلات تحت پوشش انتشارات و توسط نرم افزار </a:t>
            </a:r>
            <a:r>
              <a:rPr lang="en-US" dirty="0" err="1">
                <a:cs typeface="B Nazanin" panose="00000400000000000000" pitchFamily="2" charset="-78"/>
              </a:rPr>
              <a:t>IThenticate</a:t>
            </a:r>
            <a:r>
              <a:rPr lang="en-US" dirty="0">
                <a:cs typeface="B Nazanin" panose="00000400000000000000" pitchFamily="2" charset="-78"/>
              </a:rPr>
              <a:t> </a:t>
            </a:r>
            <a:r>
              <a:rPr lang="fa-IR" dirty="0" smtClean="0">
                <a:cs typeface="B Nazanin" panose="00000400000000000000" pitchFamily="2" charset="-78"/>
              </a:rPr>
              <a:t> در </a:t>
            </a:r>
            <a:r>
              <a:rPr lang="fa-IR" dirty="0">
                <a:cs typeface="B Nazanin" panose="00000400000000000000" pitchFamily="2" charset="-78"/>
              </a:rPr>
              <a:t>ابتدای سابمیت مقاله صورت می پذیرد و سپس با آگاهی و اطلاع رسانی به داوران نقش داوران را در بررسی اصلی و اساسی نسبت به مشکلات اخلاق در نشر تبیین مینماید. بدیهی است داوران هر مجله مهمترین وظیفه را در بررسی مقالات مشکوک دارند.</a:t>
            </a:r>
          </a:p>
          <a:p>
            <a:r>
              <a:rPr lang="fa-IR" dirty="0"/>
              <a:t/>
            </a:r>
            <a:br>
              <a:rPr lang="fa-IR" dirty="0"/>
            </a:br>
            <a:endParaRPr lang="en-US" dirty="0"/>
          </a:p>
        </p:txBody>
      </p:sp>
    </p:spTree>
    <p:extLst>
      <p:ext uri="{BB962C8B-B14F-4D97-AF65-F5344CB8AC3E}">
        <p14:creationId xmlns:p14="http://schemas.microsoft.com/office/powerpoint/2010/main" val="72532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b="1" dirty="0"/>
              <a:t>Plagiarism Checker X</a:t>
            </a:r>
            <a:endParaRPr lang="en-US" dirty="0"/>
          </a:p>
        </p:txBody>
      </p:sp>
      <p:pic>
        <p:nvPicPr>
          <p:cNvPr id="4" name="Content Placeholder 3"/>
          <p:cNvPicPr>
            <a:picLocks noGrp="1" noChangeAspect="1"/>
          </p:cNvPicPr>
          <p:nvPr>
            <p:ph idx="1"/>
          </p:nvPr>
        </p:nvPicPr>
        <p:blipFill>
          <a:blip r:embed="rId2"/>
          <a:stretch>
            <a:fillRect/>
          </a:stretch>
        </p:blipFill>
        <p:spPr>
          <a:xfrm>
            <a:off x="2087880" y="1600511"/>
            <a:ext cx="7435703" cy="5257489"/>
          </a:xfrm>
          <a:prstGeom prst="rect">
            <a:avLst/>
          </a:prstGeom>
        </p:spPr>
      </p:pic>
    </p:spTree>
    <p:extLst>
      <p:ext uri="{BB962C8B-B14F-4D97-AF65-F5344CB8AC3E}">
        <p14:creationId xmlns:p14="http://schemas.microsoft.com/office/powerpoint/2010/main" val="2920047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52600" y="419799"/>
            <a:ext cx="8487263" cy="6001005"/>
          </a:xfrm>
          <a:prstGeom prst="rect">
            <a:avLst/>
          </a:prstGeom>
        </p:spPr>
      </p:pic>
    </p:spTree>
    <p:extLst>
      <p:ext uri="{BB962C8B-B14F-4D97-AF65-F5344CB8AC3E}">
        <p14:creationId xmlns:p14="http://schemas.microsoft.com/office/powerpoint/2010/main" val="1819554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p30download.com/software/screenshot/2015/01/1422706171_screenshot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7840" y="137914"/>
            <a:ext cx="8763000" cy="61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54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eaLnBrk="1" hangingPunct="1"/>
            <a:r>
              <a:rPr lang="en-US" b="1" dirty="0" smtClean="0">
                <a:cs typeface="B Nazanin" panose="00000400000000000000" pitchFamily="2" charset="-78"/>
              </a:rPr>
              <a:t/>
            </a:r>
            <a:br>
              <a:rPr lang="en-US" b="1" dirty="0" smtClean="0">
                <a:cs typeface="B Nazanin" panose="00000400000000000000" pitchFamily="2" charset="-78"/>
              </a:rPr>
            </a:br>
            <a:r>
              <a:rPr lang="fa-IR" b="1" dirty="0" smtClean="0">
                <a:cs typeface="B Nazanin" panose="00000400000000000000" pitchFamily="2" charset="-78"/>
              </a:rPr>
              <a:t>سرقت ادبی چیست؟</a:t>
            </a:r>
            <a:r>
              <a:rPr lang="en-US" b="1" dirty="0" smtClean="0">
                <a:cs typeface="B Nazanin" panose="00000400000000000000" pitchFamily="2" charset="-78"/>
              </a:rPr>
              <a:t/>
            </a:r>
            <a:br>
              <a:rPr lang="en-US" b="1" dirty="0" smtClean="0">
                <a:cs typeface="B Nazanin" panose="00000400000000000000" pitchFamily="2" charset="-78"/>
              </a:rPr>
            </a:br>
            <a:endParaRPr lang="en-US" b="1" dirty="0" smtClean="0">
              <a:cs typeface="B Nazanin" panose="00000400000000000000" pitchFamily="2" charset="-78"/>
            </a:endParaRPr>
          </a:p>
        </p:txBody>
      </p:sp>
      <p:sp>
        <p:nvSpPr>
          <p:cNvPr id="4099" name="Content Placeholder 2"/>
          <p:cNvSpPr>
            <a:spLocks noGrp="1"/>
          </p:cNvSpPr>
          <p:nvPr>
            <p:ph idx="1"/>
          </p:nvPr>
        </p:nvSpPr>
        <p:spPr bwMode="auto">
          <a:xfrm>
            <a:off x="838200" y="1844675"/>
            <a:ext cx="10744200" cy="3816350"/>
          </a:xfrm>
          <a:noFill/>
          <a:ln>
            <a:noFill/>
            <a:miter lim="800000"/>
            <a:headEnd/>
            <a:tailEnd/>
          </a:ln>
        </p:spPr>
        <p:txBody>
          <a:bodyPr vert="horz" wrap="square" lIns="91440" tIns="45720" rIns="91440" bIns="45720" numCol="1" rtlCol="0" anchor="t" anchorCtr="0" compatLnSpc="1">
            <a:prstTxWarp prst="textNoShape">
              <a:avLst/>
            </a:prstTxWarp>
            <a:normAutofit/>
          </a:bodyPr>
          <a:lstStyle/>
          <a:p>
            <a:pPr algn="just" rtl="1" eaLnBrk="1" hangingPunct="1"/>
            <a:endParaRPr lang="fa-IR" dirty="0" smtClean="0">
              <a:cs typeface="B Nazanin" panose="00000400000000000000" pitchFamily="2" charset="-78"/>
            </a:endParaRPr>
          </a:p>
          <a:p>
            <a:pPr algn="just" rtl="1" eaLnBrk="1" hangingPunct="1"/>
            <a:r>
              <a:rPr lang="fa-IR" b="1" dirty="0" smtClean="0">
                <a:cs typeface="B Nazanin" panose="00000400000000000000" pitchFamily="2" charset="-78"/>
              </a:rPr>
              <a:t>سرقت علمی- ادبی استفاده از ايده ها و عبارات ديگران، به عنوان ايده و عبارات خويش و در واقع نوعي دستبرد فکري يا ايده دزدی است.</a:t>
            </a:r>
          </a:p>
          <a:p>
            <a:pPr algn="just" rtl="1" eaLnBrk="1" hangingPunct="1"/>
            <a:r>
              <a:rPr lang="fa-IR" b="1" dirty="0" smtClean="0">
                <a:cs typeface="B Nazanin" panose="00000400000000000000" pitchFamily="2" charset="-78"/>
              </a:rPr>
              <a:t> سرقت علمی- ادبی مي تواند شامل طيف وسيعي از دستبردهای آگاهانه تا  کپي کردن اتفاقي مطالب دیگران باشد.</a:t>
            </a:r>
          </a:p>
          <a:p>
            <a:pPr algn="r" rtl="1" eaLnBrk="1" hangingPunct="1"/>
            <a:endParaRPr lang="en-US" dirty="0" smtClean="0"/>
          </a:p>
        </p:txBody>
      </p:sp>
    </p:spTree>
    <p:extLst>
      <p:ext uri="{BB962C8B-B14F-4D97-AF65-F5344CB8AC3E}">
        <p14:creationId xmlns:p14="http://schemas.microsoft.com/office/powerpoint/2010/main" val="1324529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cs typeface="B Mitra" panose="00000400000000000000" pitchFamily="2" charset="-78"/>
              </a:rPr>
              <a:t>بهترین و آسان ترین </a:t>
            </a:r>
            <a:r>
              <a:rPr lang="en-US" b="1" dirty="0" smtClean="0">
                <a:cs typeface="B Mitra" panose="00000400000000000000" pitchFamily="2" charset="-78"/>
              </a:rPr>
              <a:t>plagiarism checker </a:t>
            </a:r>
            <a:endParaRPr lang="en-US" b="1" dirty="0">
              <a:cs typeface="B Mitra" panose="00000400000000000000" pitchFamily="2" charset="-78"/>
            </a:endParaRPr>
          </a:p>
        </p:txBody>
      </p:sp>
      <p:pic>
        <p:nvPicPr>
          <p:cNvPr id="6" name="Content Placeholder 5"/>
          <p:cNvPicPr>
            <a:picLocks noGrp="1" noChangeAspect="1"/>
          </p:cNvPicPr>
          <p:nvPr>
            <p:ph idx="1"/>
          </p:nvPr>
        </p:nvPicPr>
        <p:blipFill rotWithShape="1">
          <a:blip r:embed="rId2"/>
          <a:srcRect t="3894"/>
          <a:stretch/>
        </p:blipFill>
        <p:spPr>
          <a:xfrm>
            <a:off x="2514601" y="1410118"/>
            <a:ext cx="7493736" cy="5120136"/>
          </a:xfrm>
          <a:prstGeom prst="rect">
            <a:avLst/>
          </a:prstGeom>
        </p:spPr>
      </p:pic>
    </p:spTree>
    <p:extLst>
      <p:ext uri="{BB962C8B-B14F-4D97-AF65-F5344CB8AC3E}">
        <p14:creationId xmlns:p14="http://schemas.microsoft.com/office/powerpoint/2010/main" val="637326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fa-IR" b="1" smtClean="0">
                <a:solidFill>
                  <a:srgbClr val="FF0066"/>
                </a:solidFill>
                <a:cs typeface="B Nazanin" panose="00000400000000000000" pitchFamily="2" charset="-78"/>
              </a:rPr>
              <a:t>منابع</a:t>
            </a:r>
            <a:r>
              <a:rPr lang="fa-IR" smtClean="0"/>
              <a:t> </a:t>
            </a:r>
          </a:p>
        </p:txBody>
      </p:sp>
      <p:sp>
        <p:nvSpPr>
          <p:cNvPr id="23555" name="Content Placeholder 2"/>
          <p:cNvSpPr>
            <a:spLocks noGrp="1"/>
          </p:cNvSpPr>
          <p:nvPr>
            <p:ph idx="1"/>
          </p:nvPr>
        </p:nvSpPr>
        <p:spPr bwMode="auto">
          <a:xfrm>
            <a:off x="2238376" y="1214439"/>
            <a:ext cx="7972425" cy="4911725"/>
          </a:xfrm>
          <a:ln>
            <a:solidFill>
              <a:schemeClr val="tx1"/>
            </a:solidFill>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p>
            <a:pPr algn="just" rtl="1" eaLnBrk="1" hangingPunct="1">
              <a:defRPr/>
            </a:pPr>
            <a:endParaRPr lang="fa-IR" sz="2000" b="1" dirty="0">
              <a:cs typeface="B Nazanin" pitchFamily="2" charset="-78"/>
            </a:endParaRPr>
          </a:p>
          <a:p>
            <a:pPr algn="just" rtl="1" eaLnBrk="1" hangingPunct="1">
              <a:defRPr/>
            </a:pPr>
            <a:r>
              <a:rPr lang="fa-IR" sz="2000" b="1" dirty="0">
                <a:cs typeface="B Nazanin" pitchFamily="2" charset="-78"/>
              </a:rPr>
              <a:t>ستوده ه، رفیع ن، میرزائی ز. نگاهي به دستبرد علمي و راهكارهاي پيشگيري و پيگيري آن. فصلنامه كتابداري و اطلاع رساني.شماره 52جلد 13.</a:t>
            </a:r>
          </a:p>
          <a:p>
            <a:pPr algn="just" rtl="1" eaLnBrk="1" hangingPunct="1">
              <a:defRPr/>
            </a:pPr>
            <a:r>
              <a:rPr lang="fa-IR" sz="2000" b="1" dirty="0">
                <a:cs typeface="B Nazanin" pitchFamily="2" charset="-78"/>
              </a:rPr>
              <a:t>نادری م، رحیمی وقار ر، موسوی  موحدی ع. رهنمودهای اخلاقی برای نویسندگان نوشتارهای پژوهشی.نشریه نشاء علم. 1390 ، سال دوم، شماره اول،  53-57</a:t>
            </a:r>
          </a:p>
          <a:p>
            <a:pPr algn="just" rtl="1" eaLnBrk="1" hangingPunct="1">
              <a:buFontTx/>
              <a:buNone/>
              <a:defRPr/>
            </a:pPr>
            <a:endParaRPr lang="fa-IR" sz="2000" b="1" dirty="0">
              <a:cs typeface="B Nazanin" pitchFamily="2" charset="-78"/>
            </a:endParaRPr>
          </a:p>
          <a:p>
            <a:pPr algn="r" rtl="1" eaLnBrk="1" hangingPunct="1">
              <a:defRPr/>
            </a:pPr>
            <a:r>
              <a:rPr lang="fa-IR" sz="2000" b="1" dirty="0">
                <a:cs typeface="B Nazanin" pitchFamily="2" charset="-78"/>
              </a:rPr>
              <a:t>راهکار های اجتناب از سراقت ادبی.سایت رسمی دکتر مهرداد جلالیان. قابل دسترسی در:</a:t>
            </a:r>
          </a:p>
          <a:p>
            <a:pPr eaLnBrk="1" hangingPunct="1">
              <a:defRPr/>
            </a:pPr>
            <a:r>
              <a:rPr lang="en-US" sz="2000" b="1" dirty="0"/>
              <a:t>http://www.drmehrdad.com</a:t>
            </a:r>
            <a:endParaRPr lang="fa-IR" sz="2000" b="1" dirty="0">
              <a:cs typeface="B Nazanin" pitchFamily="2" charset="-78"/>
            </a:endParaRPr>
          </a:p>
          <a:p>
            <a:pPr algn="just" rtl="1" eaLnBrk="1" hangingPunct="1">
              <a:defRPr/>
            </a:pPr>
            <a:r>
              <a:rPr lang="fa-IR" sz="2000" b="1" dirty="0"/>
              <a:t>منشور اخلاق در انتشارات علمی دانشگاه علوم پزشکی ایران. قابل دسترسی در :</a:t>
            </a:r>
            <a:endParaRPr lang="en-US" sz="2000" b="1" dirty="0"/>
          </a:p>
          <a:p>
            <a:pPr algn="just" eaLnBrk="1" hangingPunct="1">
              <a:defRPr/>
            </a:pPr>
            <a:r>
              <a:rPr lang="en-US" sz="2000" b="1" dirty="0"/>
              <a:t>http://tumspress.tums.ac.ir/content/?contentID=75</a:t>
            </a:r>
          </a:p>
          <a:p>
            <a:pPr algn="just" rtl="1" eaLnBrk="1" hangingPunct="1">
              <a:defRPr/>
            </a:pPr>
            <a:r>
              <a:rPr lang="fa-IR" sz="2000" b="1" dirty="0"/>
              <a:t>رشیدیان آ. تقلب در پژوهش، تخلف در پژوهش.قابل دسترسی در :</a:t>
            </a:r>
          </a:p>
          <a:p>
            <a:pPr algn="just" eaLnBrk="1" hangingPunct="1">
              <a:defRPr/>
            </a:pPr>
            <a:r>
              <a:rPr lang="en-US" sz="2000" b="1" dirty="0"/>
              <a:t>http://www.tums.ac.ir/faculties/pages/?contentID=422</a:t>
            </a:r>
          </a:p>
          <a:p>
            <a:pPr algn="just" rtl="1" eaLnBrk="1" hangingPunct="1">
              <a:defRPr/>
            </a:pPr>
            <a:r>
              <a:rPr lang="fa-IR" sz="2000" b="1" dirty="0"/>
              <a:t>کمیته گشوری اخلاق در پژوهش های علوم پزشکی. قابل دسترس در:</a:t>
            </a:r>
            <a:endParaRPr lang="en-US" sz="2000" b="1" dirty="0"/>
          </a:p>
          <a:p>
            <a:pPr algn="just" eaLnBrk="1" hangingPunct="1">
              <a:defRPr/>
            </a:pPr>
            <a:r>
              <a:rPr lang="en-US" sz="2000" b="1" dirty="0"/>
              <a:t>http://hbi.ir/Nsite/SpecialService/?SERV=59&amp;SGr=180&amp;Level=12</a:t>
            </a:r>
          </a:p>
          <a:p>
            <a:pPr algn="just" eaLnBrk="1" hangingPunct="1">
              <a:defRPr/>
            </a:pPr>
            <a:endParaRPr lang="en-US" sz="2000" b="1" dirty="0">
              <a:latin typeface="+mj-lt"/>
            </a:endParaRPr>
          </a:p>
          <a:p>
            <a:pPr algn="just" eaLnBrk="1" hangingPunct="1">
              <a:defRPr/>
            </a:pPr>
            <a:endParaRPr lang="en-US" b="1" dirty="0">
              <a:latin typeface="+mj-lt"/>
            </a:endParaRPr>
          </a:p>
          <a:p>
            <a:pPr algn="just" eaLnBrk="1" hangingPunct="1">
              <a:buFontTx/>
              <a:buNone/>
              <a:defRPr/>
            </a:pPr>
            <a:endParaRPr lang="fa-IR" b="1" dirty="0">
              <a:latin typeface="+mj-lt"/>
              <a:cs typeface="B Nazanin" pitchFamily="2" charset="-78"/>
            </a:endParaRPr>
          </a:p>
          <a:p>
            <a:pPr algn="just" rtl="1" eaLnBrk="1" hangingPunct="1">
              <a:defRPr/>
            </a:pPr>
            <a:endParaRPr lang="en-US" b="1" dirty="0">
              <a:latin typeface="+mj-lt"/>
              <a:cs typeface="B Nazanin" pitchFamily="2" charset="-78"/>
            </a:endParaRPr>
          </a:p>
          <a:p>
            <a:pPr algn="r" rtl="1" eaLnBrk="1" hangingPunct="1">
              <a:defRPr/>
            </a:pPr>
            <a:endParaRPr lang="fa-IR" b="1" dirty="0" smtClean="0">
              <a:latin typeface="+mj-lt"/>
            </a:endParaRPr>
          </a:p>
          <a:p>
            <a:pPr eaLnBrk="1" hangingPunct="1">
              <a:defRPr/>
            </a:pPr>
            <a:endParaRPr lang="fa-IR" b="1" dirty="0" smtClean="0">
              <a:latin typeface="+mj-lt"/>
            </a:endParaRPr>
          </a:p>
        </p:txBody>
      </p:sp>
    </p:spTree>
    <p:extLst>
      <p:ext uri="{BB962C8B-B14F-4D97-AF65-F5344CB8AC3E}">
        <p14:creationId xmlns:p14="http://schemas.microsoft.com/office/powerpoint/2010/main" val="4057261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fa-IR" b="1" smtClean="0">
                <a:solidFill>
                  <a:srgbClr val="FF0066"/>
                </a:solidFill>
                <a:cs typeface="B Nazanin" panose="00000400000000000000" pitchFamily="2" charset="-78"/>
              </a:rPr>
              <a:t>منابع </a:t>
            </a:r>
          </a:p>
        </p:txBody>
      </p:sp>
      <p:sp>
        <p:nvSpPr>
          <p:cNvPr id="67587" name="Content Placeholder 2"/>
          <p:cNvSpPr>
            <a:spLocks noGrp="1"/>
          </p:cNvSpPr>
          <p:nvPr>
            <p:ph idx="1"/>
          </p:nvPr>
        </p:nvSpPr>
        <p:spPr bwMode="auto">
          <a:xfrm>
            <a:off x="1919289" y="981076"/>
            <a:ext cx="8048625" cy="5472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algn="just" rtl="1" eaLnBrk="1" hangingPunct="1">
              <a:buFontTx/>
              <a:buNone/>
            </a:pPr>
            <a:endParaRPr lang="en-US" sz="2200" b="1">
              <a:latin typeface="Times New Roman" panose="02020603050405020304" pitchFamily="18" charset="0"/>
              <a:cs typeface="Times New Roman" panose="02020603050405020304" pitchFamily="18" charset="0"/>
            </a:endParaRPr>
          </a:p>
          <a:p>
            <a:pPr algn="just" eaLnBrk="1" hangingPunct="1"/>
            <a:r>
              <a:rPr lang="en-US" sz="2200" b="1">
                <a:latin typeface="Times New Roman" panose="02020603050405020304" pitchFamily="18" charset="0"/>
                <a:cs typeface="Times New Roman" panose="02020603050405020304" pitchFamily="18" charset="0"/>
              </a:rPr>
              <a:t>Jalalian Hosseini m, Bazargani R, Latiff L, Hanachi P, Syed Hassan S, Othman M. Medical researchers in non‐English countries and concerns about unintentional plagiarism. J Med Ethics Hist Med, 2009, 2:14</a:t>
            </a:r>
          </a:p>
          <a:p>
            <a:pPr eaLnBrk="1" hangingPunct="1"/>
            <a:r>
              <a:rPr lang="en-US" sz="2200" b="1">
                <a:latin typeface="Times New Roman" panose="02020603050405020304" pitchFamily="18" charset="0"/>
                <a:cs typeface="Times New Roman" panose="02020603050405020304" pitchFamily="18" charset="0"/>
              </a:rPr>
              <a:t>Owl prude online writhing lab. available through :http://owl.english.purdue.edu/owl/resource/589/01/</a:t>
            </a:r>
          </a:p>
          <a:p>
            <a:pPr eaLnBrk="1" hangingPunct="1"/>
            <a:r>
              <a:rPr lang="en-US" sz="2200" b="1">
                <a:latin typeface="Times New Roman" panose="02020603050405020304" pitchFamily="18" charset="0"/>
                <a:cs typeface="Times New Roman" panose="02020603050405020304" pitchFamily="18" charset="0"/>
              </a:rPr>
              <a:t>Avoiding plagiarism. available through: </a:t>
            </a:r>
          </a:p>
          <a:p>
            <a:pPr eaLnBrk="1" hangingPunct="1">
              <a:buFontTx/>
              <a:buNone/>
            </a:pPr>
            <a:r>
              <a:rPr lang="en-US" sz="2200" b="1">
                <a:latin typeface="Times New Roman" panose="02020603050405020304" pitchFamily="18" charset="0"/>
                <a:cs typeface="Times New Roman" panose="02020603050405020304" pitchFamily="18" charset="0"/>
              </a:rPr>
              <a:t>      http://www.depauw.edu/admin/arc/w-center/plag.asp</a:t>
            </a:r>
          </a:p>
          <a:p>
            <a:pPr eaLnBrk="1" hangingPunct="1"/>
            <a:r>
              <a:rPr lang="en-US" sz="2200" b="1">
                <a:latin typeface="Times New Roman" panose="02020603050405020304" pitchFamily="18" charset="0"/>
                <a:cs typeface="Times New Roman" panose="02020603050405020304" pitchFamily="18" charset="0"/>
              </a:rPr>
              <a:t>Avoiding Plagiarism. available through: www.bllaw.co.uk/pdf/Plagiarism%20and%20the%20law.pdf</a:t>
            </a:r>
          </a:p>
          <a:p>
            <a:pPr algn="just" eaLnBrk="1" hangingPunct="1"/>
            <a:r>
              <a:rPr lang="en-US" sz="2200" b="1">
                <a:latin typeface="Times New Roman" panose="02020603050405020304" pitchFamily="18" charset="0"/>
                <a:cs typeface="Times New Roman" panose="02020603050405020304" pitchFamily="18" charset="0"/>
              </a:rPr>
              <a:t>http://www.mtroyal.ca/Library/HowDoI/CiteSources.htm</a:t>
            </a:r>
          </a:p>
          <a:p>
            <a:pPr algn="just" eaLnBrk="1" hangingPunct="1"/>
            <a:r>
              <a:rPr lang="en-US" sz="2200" b="1">
                <a:latin typeface="Times New Roman" panose="02020603050405020304" pitchFamily="18" charset="0"/>
                <a:cs typeface="Times New Roman" panose="02020603050405020304" pitchFamily="18" charset="0"/>
              </a:rPr>
              <a:t>http://www.lc.unsw.edu.au/plagiarism/index.html</a:t>
            </a:r>
          </a:p>
          <a:p>
            <a:pPr algn="just" eaLnBrk="1" hangingPunct="1"/>
            <a:r>
              <a:rPr lang="en-US" sz="2200" b="1">
                <a:latin typeface="Times New Roman" panose="02020603050405020304" pitchFamily="18" charset="0"/>
                <a:cs typeface="Times New Roman" panose="02020603050405020304" pitchFamily="18" charset="0"/>
              </a:rPr>
              <a:t>  http://www.plagiarism.org/</a:t>
            </a:r>
          </a:p>
          <a:p>
            <a:pPr algn="just" eaLnBrk="1" hangingPunct="1"/>
            <a:endParaRPr lang="en-US" sz="2200" b="1">
              <a:latin typeface="Times New Roman" panose="02020603050405020304" pitchFamily="18" charset="0"/>
              <a:cs typeface="Times New Roman" panose="02020603050405020304" pitchFamily="18" charset="0"/>
            </a:endParaRPr>
          </a:p>
          <a:p>
            <a:pPr algn="just" eaLnBrk="1" hangingPunct="1"/>
            <a:endParaRPr lang="en-US" sz="2200" b="1">
              <a:latin typeface="Times New Roman" panose="02020603050405020304" pitchFamily="18" charset="0"/>
              <a:cs typeface="Times New Roman" panose="02020603050405020304" pitchFamily="18" charset="0"/>
            </a:endParaRPr>
          </a:p>
          <a:p>
            <a:pPr algn="just" eaLnBrk="1" hangingPunct="1">
              <a:buFontTx/>
              <a:buNone/>
            </a:pPr>
            <a:endParaRPr lang="fa-IR" sz="2200" b="1">
              <a:latin typeface="Times New Roman" panose="02020603050405020304" pitchFamily="18" charset="0"/>
              <a:cs typeface="Times New Roman" panose="02020603050405020304" pitchFamily="18" charset="0"/>
            </a:endParaRPr>
          </a:p>
          <a:p>
            <a:pPr algn="just" rtl="1" eaLnBrk="1" hangingPunct="1"/>
            <a:endParaRPr lang="en-US" sz="2200" b="1">
              <a:latin typeface="Times New Roman" panose="02020603050405020304" pitchFamily="18" charset="0"/>
              <a:cs typeface="Times New Roman" panose="02020603050405020304" pitchFamily="18" charset="0"/>
            </a:endParaRPr>
          </a:p>
          <a:p>
            <a:pPr algn="r" rtl="1" eaLnBrk="1" hangingPunct="1"/>
            <a:endParaRPr lang="fa-IR" sz="2200" b="1">
              <a:latin typeface="Times New Roman" panose="02020603050405020304" pitchFamily="18" charset="0"/>
              <a:cs typeface="Times New Roman" panose="02020603050405020304" pitchFamily="18" charset="0"/>
            </a:endParaRPr>
          </a:p>
          <a:p>
            <a:pPr eaLnBrk="1" hangingPunct="1"/>
            <a:endParaRPr lang="fa-IR" sz="2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793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eaLnBrk="1" hangingPunct="1"/>
            <a:r>
              <a:rPr lang="en-US" b="1" dirty="0" smtClean="0">
                <a:cs typeface="B Nazanin" panose="00000400000000000000" pitchFamily="2" charset="-78"/>
              </a:rPr>
              <a:t/>
            </a:r>
            <a:br>
              <a:rPr lang="en-US" b="1" dirty="0" smtClean="0">
                <a:cs typeface="B Nazanin" panose="00000400000000000000" pitchFamily="2" charset="-78"/>
              </a:rPr>
            </a:br>
            <a:r>
              <a:rPr lang="fa-IR" b="1" dirty="0" smtClean="0">
                <a:cs typeface="B Nazanin" panose="00000400000000000000" pitchFamily="2" charset="-78"/>
              </a:rPr>
              <a:t>سرقت ادبی چیست؟</a:t>
            </a:r>
            <a:r>
              <a:rPr lang="en-US" b="1" dirty="0" smtClean="0">
                <a:cs typeface="B Nazanin" panose="00000400000000000000" pitchFamily="2" charset="-78"/>
              </a:rPr>
              <a:t/>
            </a:r>
            <a:br>
              <a:rPr lang="en-US" b="1" dirty="0" smtClean="0">
                <a:cs typeface="B Nazanin" panose="00000400000000000000" pitchFamily="2" charset="-78"/>
              </a:rPr>
            </a:br>
            <a:endParaRPr lang="en-US" b="1" dirty="0" smtClean="0">
              <a:cs typeface="B Nazanin" panose="00000400000000000000" pitchFamily="2" charset="-78"/>
            </a:endParaRPr>
          </a:p>
        </p:txBody>
      </p:sp>
      <p:sp>
        <p:nvSpPr>
          <p:cNvPr id="4099" name="Content Placeholder 2"/>
          <p:cNvSpPr>
            <a:spLocks noGrp="1"/>
          </p:cNvSpPr>
          <p:nvPr>
            <p:ph idx="1"/>
          </p:nvPr>
        </p:nvSpPr>
        <p:spPr bwMode="auto">
          <a:xfrm>
            <a:off x="838201" y="1844675"/>
            <a:ext cx="10874828" cy="3816350"/>
          </a:xfrm>
          <a:noFill/>
          <a:ln>
            <a:noFill/>
            <a:miter lim="800000"/>
            <a:headEnd/>
            <a:tailEnd/>
          </a:ln>
        </p:spPr>
        <p:txBody>
          <a:bodyPr vert="horz" wrap="square" lIns="91440" tIns="45720" rIns="91440" bIns="45720" numCol="1" rtlCol="0" anchor="t" anchorCtr="0" compatLnSpc="1">
            <a:prstTxWarp prst="textNoShape">
              <a:avLst/>
            </a:prstTxWarp>
            <a:normAutofit/>
          </a:bodyPr>
          <a:lstStyle/>
          <a:p>
            <a:pPr algn="just" rtl="1" eaLnBrk="1" hangingPunct="1"/>
            <a:endParaRPr lang="fa-IR" dirty="0" smtClean="0">
              <a:cs typeface="B Nazanin" panose="00000400000000000000" pitchFamily="2" charset="-78"/>
            </a:endParaRPr>
          </a:p>
          <a:p>
            <a:pPr algn="just" rtl="1" eaLnBrk="1" hangingPunct="1"/>
            <a:r>
              <a:rPr lang="fa-IR" b="1" dirty="0" smtClean="0">
                <a:cs typeface="B Nazanin" panose="00000400000000000000" pitchFamily="2" charset="-78"/>
              </a:rPr>
              <a:t>سرقت علمی- ادبی استفاده از ايده ها و عبارات ديگران، به عنوان ايده و عبارات خويش و در واقع نوعي دستبرد فکري يا ايده دزدی است.</a:t>
            </a:r>
          </a:p>
          <a:p>
            <a:pPr algn="just" rtl="1" eaLnBrk="1" hangingPunct="1"/>
            <a:r>
              <a:rPr lang="fa-IR" b="1" dirty="0" smtClean="0">
                <a:cs typeface="B Nazanin" panose="00000400000000000000" pitchFamily="2" charset="-78"/>
              </a:rPr>
              <a:t> سرقت علمی- ادبی مي تواند شامل طيف وسيعي از دستبردهای </a:t>
            </a:r>
            <a:r>
              <a:rPr lang="fa-IR" b="1" dirty="0">
                <a:cs typeface="B Nazanin" panose="00000400000000000000" pitchFamily="2" charset="-78"/>
              </a:rPr>
              <a:t>آگاهانه تا  کپي کردن اتفاقي مطالب دیگران باشد.</a:t>
            </a:r>
          </a:p>
          <a:p>
            <a:pPr algn="just" rtl="1"/>
            <a:r>
              <a:rPr lang="ar-SA" b="1" dirty="0">
                <a:cs typeface="B Nazanin" panose="00000400000000000000" pitchFamily="2" charset="-78"/>
              </a:rPr>
              <a:t>در گذشته به دلیل آنکه سیستم جستجوی الکترونیکی کاملی برای شناسایی موارد تخلف علمی در دنیا وجود نداشت</a:t>
            </a:r>
            <a:r>
              <a:rPr lang="en-US" b="1" dirty="0">
                <a:cs typeface="B Nazanin" panose="00000400000000000000" pitchFamily="2" charset="-78"/>
              </a:rPr>
              <a:t>.</a:t>
            </a:r>
            <a:r>
              <a:rPr lang="fa-IR" b="1" dirty="0">
                <a:cs typeface="B Nazanin" panose="00000400000000000000" pitchFamily="2" charset="-78"/>
              </a:rPr>
              <a:t> </a:t>
            </a:r>
            <a:r>
              <a:rPr lang="ar-SA" b="1" dirty="0">
                <a:cs typeface="B Nazanin" panose="00000400000000000000" pitchFamily="2" charset="-78"/>
              </a:rPr>
              <a:t>به رغم آنکه در همه جای دنیا تخلف علمی  انجام می شد، اما موارد آن خیلی به سختی کشف می گردید</a:t>
            </a:r>
            <a:r>
              <a:rPr lang="en-US" b="1" dirty="0">
                <a:cs typeface="B Nazanin" panose="00000400000000000000" pitchFamily="2" charset="-78"/>
              </a:rPr>
              <a:t>.</a:t>
            </a:r>
            <a:endParaRPr lang="fa-IR" b="1" dirty="0">
              <a:cs typeface="B Nazanin" panose="00000400000000000000" pitchFamily="2" charset="-78"/>
            </a:endParaRPr>
          </a:p>
          <a:p>
            <a:pPr algn="just" rtl="1" eaLnBrk="1" hangingPunct="1"/>
            <a:endParaRPr lang="fa-IR" b="1" dirty="0" smtClean="0">
              <a:cs typeface="B Nazanin" panose="00000400000000000000" pitchFamily="2" charset="-78"/>
            </a:endParaRPr>
          </a:p>
          <a:p>
            <a:pPr algn="r" rtl="1" eaLnBrk="1" hangingPunct="1"/>
            <a:endParaRPr lang="en-US" dirty="0" smtClean="0"/>
          </a:p>
        </p:txBody>
      </p:sp>
    </p:spTree>
    <p:extLst>
      <p:ext uri="{BB962C8B-B14F-4D97-AF65-F5344CB8AC3E}">
        <p14:creationId xmlns:p14="http://schemas.microsoft.com/office/powerpoint/2010/main" val="2144410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defRPr/>
            </a:pPr>
            <a:r>
              <a:rPr lang="fa-IR" sz="3600" b="1" dirty="0">
                <a:cs typeface="B Nazanin" pitchFamily="2" charset="-78"/>
              </a:rPr>
              <a:t>سرقت علمی- ادبی، حداقل به 3 دلیلي که در پي آمده، غير اخلاقي است</a:t>
            </a:r>
            <a:r>
              <a:rPr lang="fa-IR" sz="3600" b="1" dirty="0" smtClean="0">
                <a:cs typeface="B Nazanin" pitchFamily="2" charset="-78"/>
              </a:rPr>
              <a:t>:</a:t>
            </a:r>
            <a:r>
              <a:rPr lang="en-US" b="1" dirty="0" smtClean="0">
                <a:cs typeface="B Nazanin" pitchFamily="2" charset="-78"/>
              </a:rPr>
              <a:t/>
            </a:r>
            <a:br>
              <a:rPr lang="en-US" b="1" dirty="0" smtClean="0">
                <a:cs typeface="B Nazanin" pitchFamily="2" charset="-78"/>
              </a:rPr>
            </a:br>
            <a:r>
              <a:rPr lang="en-US" b="1" dirty="0" smtClean="0">
                <a:cs typeface="B Nazanin" pitchFamily="2" charset="-78"/>
              </a:rPr>
              <a:t> </a:t>
            </a:r>
            <a:endParaRPr lang="en-US" b="1" dirty="0" smtClean="0"/>
          </a:p>
        </p:txBody>
      </p:sp>
      <p:sp>
        <p:nvSpPr>
          <p:cNvPr id="1024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p>
            <a:pPr algn="just" rtl="1" eaLnBrk="1" hangingPunct="1">
              <a:lnSpc>
                <a:spcPct val="150000"/>
              </a:lnSpc>
            </a:pPr>
            <a:r>
              <a:rPr lang="fa-IR" sz="2400" b="1" dirty="0">
                <a:cs typeface="B Nazanin" panose="00000400000000000000" pitchFamily="2" charset="-78"/>
              </a:rPr>
              <a:t>نوعي دستبرد است، چرا که ايده ها و عبارات ديگران را که بخشي از دارايي عقلاني آنهاست  سرقت شده و به اسم فرد دیگری عرضه مي گردد .</a:t>
            </a:r>
          </a:p>
          <a:p>
            <a:pPr algn="just" rtl="1" eaLnBrk="1" hangingPunct="1">
              <a:lnSpc>
                <a:spcPct val="150000"/>
              </a:lnSpc>
            </a:pPr>
            <a:r>
              <a:rPr lang="fa-IR" sz="2400" b="1" dirty="0">
                <a:cs typeface="B Nazanin" panose="00000400000000000000" pitchFamily="2" charset="-78"/>
              </a:rPr>
              <a:t>   زيرا فردی که اقدام به سرقت علمی- ادبی می نماید از اين عمل خویش سود مي برد.</a:t>
            </a:r>
          </a:p>
          <a:p>
            <a:pPr algn="just" rtl="1" eaLnBrk="1" hangingPunct="1">
              <a:lnSpc>
                <a:spcPct val="150000"/>
              </a:lnSpc>
            </a:pPr>
            <a:r>
              <a:rPr lang="fa-IR" sz="2400" b="1" dirty="0">
                <a:cs typeface="B Nazanin" panose="00000400000000000000" pitchFamily="2" charset="-78"/>
              </a:rPr>
              <a:t>  مدرک تحصيلي، نشاني از توانايي و دانش صاحب آن است، اگر فرد با تکيه به اين مدرک و بدون احراز شرايط واقعي علمي در جايي استخدام شود،  </a:t>
            </a:r>
            <a:r>
              <a:rPr lang="fa-IR" sz="2400" b="1" dirty="0" smtClean="0">
                <a:cs typeface="B Nazanin" panose="00000400000000000000" pitchFamily="2" charset="-78"/>
              </a:rPr>
              <a:t>مي </a:t>
            </a:r>
            <a:r>
              <a:rPr lang="fa-IR" sz="2400" b="1" dirty="0">
                <a:cs typeface="B Nazanin" panose="00000400000000000000" pitchFamily="2" charset="-78"/>
              </a:rPr>
              <a:t>تواند براي ديگران خطرناک باشد.</a:t>
            </a:r>
          </a:p>
          <a:p>
            <a:pPr algn="r" rtl="1" eaLnBrk="1" hangingPunct="1"/>
            <a:endParaRPr lang="en-US" sz="2400" dirty="0">
              <a:solidFill>
                <a:srgbClr val="FF0066"/>
              </a:solidFill>
            </a:endParaRPr>
          </a:p>
        </p:txBody>
      </p:sp>
    </p:spTree>
    <p:extLst>
      <p:ext uri="{BB962C8B-B14F-4D97-AF65-F5344CB8AC3E}">
        <p14:creationId xmlns:p14="http://schemas.microsoft.com/office/powerpoint/2010/main" val="498368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smtClean="0">
                <a:cs typeface="B Nazanin" panose="00000400000000000000" pitchFamily="2" charset="-78"/>
              </a:rPr>
              <a:t>به طور کلی سرقت ادبی، دارای دو بخش است: </a:t>
            </a:r>
            <a:br>
              <a:rPr lang="fa-IR" b="1" dirty="0" smtClean="0">
                <a:cs typeface="B Nazanin" panose="00000400000000000000" pitchFamily="2" charset="-78"/>
              </a:rPr>
            </a:br>
            <a:endParaRPr lang="en-US" dirty="0"/>
          </a:p>
        </p:txBody>
      </p:sp>
      <p:sp>
        <p:nvSpPr>
          <p:cNvPr id="3" name="Content Placeholder 2"/>
          <p:cNvSpPr>
            <a:spLocks noGrp="1"/>
          </p:cNvSpPr>
          <p:nvPr>
            <p:ph idx="1"/>
          </p:nvPr>
        </p:nvSpPr>
        <p:spPr/>
        <p:txBody>
          <a:bodyPr/>
          <a:lstStyle/>
          <a:p>
            <a:pPr algn="r" rtl="1">
              <a:buFontTx/>
              <a:buAutoNum type="arabicPeriod"/>
            </a:pPr>
            <a:r>
              <a:rPr lang="fa-IR" sz="3600" b="1" dirty="0" smtClean="0">
                <a:cs typeface="B Nazanin" panose="00000400000000000000" pitchFamily="2" charset="-78"/>
              </a:rPr>
              <a:t>گرفتن </a:t>
            </a:r>
            <a:r>
              <a:rPr lang="fa-IR" sz="3600" b="1" dirty="0">
                <a:cs typeface="B Nazanin" panose="00000400000000000000" pitchFamily="2" charset="-78"/>
              </a:rPr>
              <a:t>عبارت ها و یا اندیشه از یک منبع و مرجع </a:t>
            </a:r>
            <a:r>
              <a:rPr lang="fa-IR" sz="3600" b="1" dirty="0" smtClean="0">
                <a:cs typeface="B Nazanin" panose="00000400000000000000" pitchFamily="2" charset="-78"/>
              </a:rPr>
              <a:t>علمی</a:t>
            </a:r>
          </a:p>
          <a:p>
            <a:pPr marL="0" indent="0" algn="r" rtl="1">
              <a:buNone/>
            </a:pPr>
            <a:endParaRPr lang="fa-IR" sz="3600" b="1" dirty="0">
              <a:cs typeface="B Nazanin" panose="00000400000000000000" pitchFamily="2" charset="-78"/>
            </a:endParaRPr>
          </a:p>
          <a:p>
            <a:pPr algn="r" rtl="1">
              <a:buFontTx/>
              <a:buAutoNum type="arabicPeriod"/>
            </a:pPr>
            <a:r>
              <a:rPr lang="fa-IR" sz="3600" b="1" dirty="0">
                <a:cs typeface="B Nazanin" panose="00000400000000000000" pitchFamily="2" charset="-78"/>
              </a:rPr>
              <a:t>نام نبردن از منبع و مرجع علمی که استفاده شده است.</a:t>
            </a:r>
          </a:p>
          <a:p>
            <a:endParaRPr lang="en-US" dirty="0"/>
          </a:p>
        </p:txBody>
      </p:sp>
    </p:spTree>
    <p:extLst>
      <p:ext uri="{BB962C8B-B14F-4D97-AF65-F5344CB8AC3E}">
        <p14:creationId xmlns:p14="http://schemas.microsoft.com/office/powerpoint/2010/main" val="65611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2395539" y="557213"/>
            <a:ext cx="8162925"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fa-IR" sz="3200"/>
              <a:t> </a:t>
            </a:r>
            <a:endParaRPr lang="en-US" sz="3200"/>
          </a:p>
        </p:txBody>
      </p:sp>
      <p:sp>
        <p:nvSpPr>
          <p:cNvPr id="12291" name="Rectangle 3"/>
          <p:cNvSpPr>
            <a:spLocks noGrp="1" noChangeArrowheads="1"/>
          </p:cNvSpPr>
          <p:nvPr>
            <p:ph idx="1"/>
          </p:nvPr>
        </p:nvSpPr>
        <p:spPr bwMode="auto">
          <a:xfrm>
            <a:off x="4571999" y="1828800"/>
            <a:ext cx="6966857"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r" rtl="1" eaLnBrk="1" hangingPunct="1"/>
            <a:r>
              <a:rPr lang="fa-IR" dirty="0">
                <a:cs typeface="B Mitra" panose="00000400000000000000" pitchFamily="2" charset="-78"/>
              </a:rPr>
              <a:t> </a:t>
            </a:r>
            <a:r>
              <a:rPr lang="fa-IR" b="1" dirty="0">
                <a:cs typeface="B Mitra" panose="00000400000000000000" pitchFamily="2" charset="-78"/>
              </a:rPr>
              <a:t>خریدن، برداشتن و یا قرض گرفتن یک برگه</a:t>
            </a:r>
            <a:endParaRPr lang="en-US" b="1" dirty="0">
              <a:cs typeface="B Mitra" panose="00000400000000000000" pitchFamily="2" charset="-78"/>
            </a:endParaRPr>
          </a:p>
          <a:p>
            <a:pPr algn="r" rtl="1" eaLnBrk="1" hangingPunct="1"/>
            <a:r>
              <a:rPr lang="fa-IR" b="1" dirty="0">
                <a:cs typeface="B Mitra" panose="00000400000000000000" pitchFamily="2" charset="-78"/>
              </a:rPr>
              <a:t> کپی کردن مطالب از منابع دیگر بدون ذکر منبع</a:t>
            </a:r>
          </a:p>
          <a:p>
            <a:pPr algn="r" rtl="1" eaLnBrk="1" hangingPunct="1">
              <a:buFontTx/>
              <a:buNone/>
            </a:pPr>
            <a:endParaRPr lang="fa-IR" b="1" dirty="0">
              <a:cs typeface="B Mitra" panose="00000400000000000000" pitchFamily="2" charset="-78"/>
            </a:endParaRPr>
          </a:p>
          <a:p>
            <a:pPr algn="r" rtl="1" eaLnBrk="1" hangingPunct="1"/>
            <a:r>
              <a:rPr lang="fa-IR" b="1" dirty="0">
                <a:cs typeface="B Mitra" panose="00000400000000000000" pitchFamily="2" charset="-78"/>
              </a:rPr>
              <a:t>بهره گیری از نظرات دیگران بدون ذکر منبع آن</a:t>
            </a:r>
          </a:p>
          <a:p>
            <a:pPr algn="r" rtl="1" eaLnBrk="1" hangingPunct="1"/>
            <a:r>
              <a:rPr lang="fa-IR" b="1" dirty="0">
                <a:cs typeface="B Mitra" panose="00000400000000000000" pitchFamily="2" charset="-78"/>
              </a:rPr>
              <a:t>تفسیر یک مطلب بسیار شبیه به مطلب اصلی</a:t>
            </a:r>
            <a:endParaRPr lang="en-US" b="1" dirty="0">
              <a:cs typeface="B Mitra" panose="00000400000000000000" pitchFamily="2" charset="-78"/>
            </a:endParaRPr>
          </a:p>
          <a:p>
            <a:pPr eaLnBrk="1" hangingPunct="1">
              <a:buFontTx/>
              <a:buNone/>
            </a:pPr>
            <a:endParaRPr lang="en-US" dirty="0">
              <a:cs typeface="B Mitra" panose="00000400000000000000" pitchFamily="2" charset="-78"/>
            </a:endParaRPr>
          </a:p>
          <a:p>
            <a:pPr eaLnBrk="1" hangingPunct="1">
              <a:buFontTx/>
              <a:buNone/>
            </a:pPr>
            <a:endParaRPr lang="en-US" dirty="0"/>
          </a:p>
        </p:txBody>
      </p:sp>
      <p:sp>
        <p:nvSpPr>
          <p:cNvPr id="12292" name="AutoShape 4"/>
          <p:cNvSpPr>
            <a:spLocks noChangeArrowheads="1"/>
          </p:cNvSpPr>
          <p:nvPr/>
        </p:nvSpPr>
        <p:spPr bwMode="auto">
          <a:xfrm>
            <a:off x="1752600" y="1905000"/>
            <a:ext cx="2819400" cy="4572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8 w 21600"/>
              <a:gd name="T13" fmla="*/ 4168 h 21600"/>
              <a:gd name="T14" fmla="*/ 17432 w 21600"/>
              <a:gd name="T15" fmla="*/ 17432 h 21600"/>
            </a:gdLst>
            <a:ahLst/>
            <a:cxnLst>
              <a:cxn ang="T8">
                <a:pos x="T0" y="T1"/>
              </a:cxn>
              <a:cxn ang="T9">
                <a:pos x="T2" y="T3"/>
              </a:cxn>
              <a:cxn ang="T10">
                <a:pos x="T4" y="T5"/>
              </a:cxn>
              <a:cxn ang="T11">
                <a:pos x="T6" y="T7"/>
              </a:cxn>
            </a:cxnLst>
            <a:rect l="T12" t="T13" r="T14" b="T15"/>
            <a:pathLst>
              <a:path w="21600" h="21600">
                <a:moveTo>
                  <a:pt x="0" y="0"/>
                </a:moveTo>
                <a:lnTo>
                  <a:pt x="4736" y="21600"/>
                </a:lnTo>
                <a:lnTo>
                  <a:pt x="16864" y="21600"/>
                </a:lnTo>
                <a:lnTo>
                  <a:pt x="21600" y="0"/>
                </a:lnTo>
                <a:lnTo>
                  <a:pt x="0" y="0"/>
                </a:lnTo>
                <a:close/>
              </a:path>
            </a:pathLst>
          </a:custGeom>
          <a:gradFill rotWithShape="0">
            <a:gsLst>
              <a:gs pos="0">
                <a:schemeClr val="accent2"/>
              </a:gs>
              <a:gs pos="100000">
                <a:schemeClr val="hlink"/>
              </a:gs>
            </a:gsLst>
            <a:lin ang="5400000" scaled="1"/>
          </a:gradFill>
          <a:ln w="9525">
            <a:solidFill>
              <a:srgbClr val="000000"/>
            </a:solidFill>
            <a:miter lim="800000"/>
            <a:headEnd/>
            <a:tailEnd/>
          </a:ln>
        </p:spPr>
        <p:txBody>
          <a:bodyPr wrap="none" anchor="ctr"/>
          <a:lstStyle/>
          <a:p>
            <a:endParaRPr lang="en-US"/>
          </a:p>
        </p:txBody>
      </p:sp>
      <p:sp>
        <p:nvSpPr>
          <p:cNvPr id="12293" name="Text Box 5"/>
          <p:cNvSpPr txBox="1">
            <a:spLocks noChangeArrowheads="1"/>
          </p:cNvSpPr>
          <p:nvPr/>
        </p:nvSpPr>
        <p:spPr bwMode="auto">
          <a:xfrm>
            <a:off x="2133600" y="20574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b="1">
                <a:solidFill>
                  <a:schemeClr val="folHlink"/>
                </a:solidFill>
              </a:rPr>
              <a:t> </a:t>
            </a:r>
            <a:r>
              <a:rPr lang="fa-IR" b="1">
                <a:solidFill>
                  <a:schemeClr val="bg1"/>
                </a:solidFill>
              </a:rPr>
              <a:t>سرقت ادبی عمدی</a:t>
            </a:r>
            <a:endParaRPr lang="en-US" b="1">
              <a:solidFill>
                <a:schemeClr val="bg1"/>
              </a:solidFill>
            </a:endParaRPr>
          </a:p>
        </p:txBody>
      </p:sp>
      <p:sp>
        <p:nvSpPr>
          <p:cNvPr id="12294" name="Text Box 6"/>
          <p:cNvSpPr txBox="1">
            <a:spLocks noChangeArrowheads="1"/>
          </p:cNvSpPr>
          <p:nvPr/>
        </p:nvSpPr>
        <p:spPr bwMode="auto">
          <a:xfrm>
            <a:off x="2133600" y="44958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fa-IR" b="1">
                <a:solidFill>
                  <a:schemeClr val="bg1"/>
                </a:solidFill>
              </a:rPr>
              <a:t>سرقت ادبی تصادفی</a:t>
            </a:r>
            <a:endParaRPr lang="en-US" b="1">
              <a:solidFill>
                <a:schemeClr val="bg1"/>
              </a:solidFill>
            </a:endParaRPr>
          </a:p>
        </p:txBody>
      </p:sp>
      <p:sp>
        <p:nvSpPr>
          <p:cNvPr id="12295" name="Line 7"/>
          <p:cNvSpPr>
            <a:spLocks noChangeShapeType="1"/>
          </p:cNvSpPr>
          <p:nvPr/>
        </p:nvSpPr>
        <p:spPr bwMode="auto">
          <a:xfrm flipH="1">
            <a:off x="4267200" y="1828800"/>
            <a:ext cx="38100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296" name="Line 8"/>
          <p:cNvSpPr>
            <a:spLocks noChangeShapeType="1"/>
          </p:cNvSpPr>
          <p:nvPr/>
        </p:nvSpPr>
        <p:spPr bwMode="auto">
          <a:xfrm>
            <a:off x="4267200" y="1828800"/>
            <a:ext cx="0" cy="175260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297" name="Line 9"/>
          <p:cNvSpPr>
            <a:spLocks noChangeShapeType="1"/>
          </p:cNvSpPr>
          <p:nvPr/>
        </p:nvSpPr>
        <p:spPr bwMode="auto">
          <a:xfrm>
            <a:off x="4267200" y="3581400"/>
            <a:ext cx="609600" cy="0"/>
          </a:xfrm>
          <a:prstGeom prst="line">
            <a:avLst/>
          </a:prstGeom>
          <a:noFill/>
          <a:ln w="222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298" name="Line 10"/>
          <p:cNvSpPr>
            <a:spLocks noChangeShapeType="1"/>
          </p:cNvSpPr>
          <p:nvPr/>
        </p:nvSpPr>
        <p:spPr bwMode="auto">
          <a:xfrm flipH="1">
            <a:off x="4114800" y="2667000"/>
            <a:ext cx="152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299" name="Line 11"/>
          <p:cNvSpPr>
            <a:spLocks noChangeShapeType="1"/>
          </p:cNvSpPr>
          <p:nvPr/>
        </p:nvSpPr>
        <p:spPr bwMode="auto">
          <a:xfrm>
            <a:off x="4267200" y="3886200"/>
            <a:ext cx="0" cy="175260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300" name="Line 12"/>
          <p:cNvSpPr>
            <a:spLocks noChangeShapeType="1"/>
          </p:cNvSpPr>
          <p:nvPr/>
        </p:nvSpPr>
        <p:spPr bwMode="auto">
          <a:xfrm>
            <a:off x="4267200" y="5638800"/>
            <a:ext cx="60960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301" name="Line 13"/>
          <p:cNvSpPr>
            <a:spLocks noChangeShapeType="1"/>
          </p:cNvSpPr>
          <p:nvPr/>
        </p:nvSpPr>
        <p:spPr bwMode="auto">
          <a:xfrm>
            <a:off x="4267200" y="3886200"/>
            <a:ext cx="45720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2302" name="Line 14"/>
          <p:cNvSpPr>
            <a:spLocks noChangeShapeType="1"/>
          </p:cNvSpPr>
          <p:nvPr/>
        </p:nvSpPr>
        <p:spPr bwMode="auto">
          <a:xfrm flipH="1">
            <a:off x="3962400" y="4800600"/>
            <a:ext cx="30480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3327" name="Rectangle 16"/>
          <p:cNvSpPr>
            <a:spLocks noChangeArrowheads="1"/>
          </p:cNvSpPr>
          <p:nvPr/>
        </p:nvSpPr>
        <p:spPr bwMode="auto">
          <a:xfrm>
            <a:off x="1881189" y="357189"/>
            <a:ext cx="8429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defRPr/>
            </a:pPr>
            <a:r>
              <a:rPr lang="fa-IR" sz="2800" b="1" dirty="0">
                <a:cs typeface="B Nazanin" pitchFamily="2" charset="-78"/>
              </a:rPr>
              <a:t>فعالیت های که ممکن است به عنوان سرقت ادبی در نظر گرفته شود :</a:t>
            </a:r>
            <a:endParaRPr lang="en-US" sz="2800" b="1" dirty="0"/>
          </a:p>
        </p:txBody>
      </p:sp>
    </p:spTree>
    <p:extLst>
      <p:ext uri="{BB962C8B-B14F-4D97-AF65-F5344CB8AC3E}">
        <p14:creationId xmlns:p14="http://schemas.microsoft.com/office/powerpoint/2010/main" val="26712320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defRPr/>
            </a:pPr>
            <a:r>
              <a:rPr lang="fa-IR" b="1" dirty="0" smtClean="0">
                <a:cs typeface="B Nazanin" pitchFamily="2" charset="-78"/>
              </a:rPr>
              <a:t>نمونه های رایج سرقت ادبی</a:t>
            </a:r>
            <a:endParaRPr lang="en-US" b="1" dirty="0" smtClean="0">
              <a:cs typeface="B Nazanin" pitchFamily="2" charset="-78"/>
            </a:endParaRPr>
          </a:p>
        </p:txBody>
      </p:sp>
      <p:sp>
        <p:nvSpPr>
          <p:cNvPr id="13315" name="Content Placeholder 2"/>
          <p:cNvSpPr>
            <a:spLocks noGrp="1"/>
          </p:cNvSpPr>
          <p:nvPr>
            <p:ph idx="1"/>
          </p:nvPr>
        </p:nvSpPr>
        <p:spPr bwMode="auto">
          <a:xfrm>
            <a:off x="6096000" y="1027906"/>
            <a:ext cx="4757737" cy="4786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rtl="1" eaLnBrk="1" hangingPunct="1">
              <a:lnSpc>
                <a:spcPct val="150000"/>
              </a:lnSpc>
            </a:pPr>
            <a:r>
              <a:rPr lang="fa-IR" sz="2400" b="1" dirty="0">
                <a:cs typeface="B Nazanin" panose="00000400000000000000" pitchFamily="2" charset="-78"/>
              </a:rPr>
              <a:t>دانلود کردن منابع اطلاعاتی </a:t>
            </a:r>
            <a:r>
              <a:rPr lang="fa-IR" sz="2400" b="1" dirty="0" smtClean="0">
                <a:cs typeface="B Nazanin" panose="00000400000000000000" pitchFamily="2" charset="-78"/>
              </a:rPr>
              <a:t>پولی به صورت رایگان  </a:t>
            </a:r>
            <a:endParaRPr lang="fa-IR" sz="2400" b="1" dirty="0">
              <a:cs typeface="B Nazanin" panose="00000400000000000000" pitchFamily="2" charset="-78"/>
            </a:endParaRPr>
          </a:p>
          <a:p>
            <a:pPr algn="just" rtl="1" eaLnBrk="1" hangingPunct="1">
              <a:lnSpc>
                <a:spcPct val="150000"/>
              </a:lnSpc>
            </a:pPr>
            <a:r>
              <a:rPr lang="fa-IR" sz="2400" b="1" dirty="0">
                <a:cs typeface="B Nazanin" panose="00000400000000000000" pitchFamily="2" charset="-78"/>
              </a:rPr>
              <a:t>کپی کردن مقالات از اینترنت و یا منابع اطلاعاتی عمومی</a:t>
            </a:r>
          </a:p>
          <a:p>
            <a:pPr algn="just" rtl="1" eaLnBrk="1" hangingPunct="1">
              <a:lnSpc>
                <a:spcPct val="150000"/>
              </a:lnSpc>
            </a:pPr>
            <a:r>
              <a:rPr lang="fa-IR" sz="2400" b="1" dirty="0">
                <a:cs typeface="B Nazanin" panose="00000400000000000000" pitchFamily="2" charset="-78"/>
              </a:rPr>
              <a:t>کپی برداری و چینش چند متن در کنار هم به عنوان یک متن جدید</a:t>
            </a:r>
          </a:p>
          <a:p>
            <a:pPr algn="just" rtl="1" eaLnBrk="1" hangingPunct="1">
              <a:lnSpc>
                <a:spcPct val="150000"/>
              </a:lnSpc>
            </a:pPr>
            <a:r>
              <a:rPr lang="fa-IR" sz="2400" b="1" dirty="0">
                <a:cs typeface="B Nazanin" panose="00000400000000000000" pitchFamily="2" charset="-78"/>
              </a:rPr>
              <a:t>استفاده از رفرنس های اشتباه</a:t>
            </a:r>
          </a:p>
          <a:p>
            <a:pPr algn="just" rtl="1" eaLnBrk="1" hangingPunct="1">
              <a:lnSpc>
                <a:spcPct val="150000"/>
              </a:lnSpc>
            </a:pPr>
            <a:r>
              <a:rPr lang="fa-IR" sz="2400" b="1" dirty="0">
                <a:cs typeface="B Nazanin" panose="00000400000000000000" pitchFamily="2" charset="-78"/>
              </a:rPr>
              <a:t>تغییر دادن اطلاعات و داده ها</a:t>
            </a:r>
          </a:p>
          <a:p>
            <a:pPr algn="just" rtl="1" eaLnBrk="1" hangingPunct="1">
              <a:lnSpc>
                <a:spcPct val="150000"/>
              </a:lnSpc>
            </a:pPr>
            <a:endParaRPr lang="fa-IR" sz="2400" dirty="0">
              <a:cs typeface="B Nazanin" panose="00000400000000000000" pitchFamily="2" charset="-78"/>
            </a:endParaRPr>
          </a:p>
          <a:p>
            <a:pPr algn="just" rtl="1" eaLnBrk="1" hangingPunct="1">
              <a:lnSpc>
                <a:spcPct val="150000"/>
              </a:lnSpc>
            </a:pPr>
            <a:endParaRPr lang="en-US" sz="2400" dirty="0">
              <a:cs typeface="B Nazanin" panose="00000400000000000000" pitchFamily="2" charset="-78"/>
            </a:endParaRPr>
          </a:p>
          <a:p>
            <a:pPr algn="r" rtl="1" eaLnBrk="1" hangingPunct="1"/>
            <a:endParaRPr lang="fa-IR" i="1" dirty="0" smtClean="0"/>
          </a:p>
          <a:p>
            <a:pPr algn="r" rtl="1" eaLnBrk="1" hangingPunct="1"/>
            <a:endParaRPr lang="en-US" dirty="0" smtClean="0"/>
          </a:p>
        </p:txBody>
      </p:sp>
      <p:pic>
        <p:nvPicPr>
          <p:cNvPr id="13316" name="Picture 1" descr="N:\26 شهریور\thumbnailCAJ31Q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3" y="1027906"/>
            <a:ext cx="3867150" cy="485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189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bwMode="auto">
          <a:xfrm>
            <a:off x="1981199" y="836613"/>
            <a:ext cx="9492343" cy="4824412"/>
          </a:xfrm>
          <a:noFill/>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pPr algn="r" rtl="1" eaLnBrk="1" hangingPunct="1">
              <a:buFontTx/>
              <a:buNone/>
            </a:pPr>
            <a:endParaRPr lang="fa-IR" b="1" dirty="0">
              <a:solidFill>
                <a:srgbClr val="FF0066"/>
              </a:solidFill>
              <a:cs typeface="B Nazanin" panose="00000400000000000000" pitchFamily="2" charset="-78"/>
            </a:endParaRPr>
          </a:p>
          <a:p>
            <a:pPr algn="r" rtl="1" eaLnBrk="1" hangingPunct="1">
              <a:buFontTx/>
              <a:buNone/>
            </a:pPr>
            <a:r>
              <a:rPr lang="fa-IR" b="1" dirty="0">
                <a:cs typeface="B Nazanin" panose="00000400000000000000" pitchFamily="2" charset="-78"/>
              </a:rPr>
              <a:t>زمانیکه که فرد مطلبی را یادداشت می کند که شامل :</a:t>
            </a:r>
          </a:p>
          <a:p>
            <a:pPr algn="r" rtl="1" eaLnBrk="1" hangingPunct="1"/>
            <a:r>
              <a:rPr lang="fa-IR" b="1" dirty="0">
                <a:cs typeface="B Nazanin" panose="00000400000000000000" pitchFamily="2" charset="-78"/>
              </a:rPr>
              <a:t>کلمات</a:t>
            </a:r>
          </a:p>
          <a:p>
            <a:pPr algn="r" rtl="1" eaLnBrk="1" hangingPunct="1"/>
            <a:r>
              <a:rPr lang="fa-IR" b="1" dirty="0">
                <a:cs typeface="B Nazanin" panose="00000400000000000000" pitchFamily="2" charset="-78"/>
              </a:rPr>
              <a:t>عقاید</a:t>
            </a:r>
          </a:p>
          <a:p>
            <a:pPr algn="r" rtl="1" eaLnBrk="1" hangingPunct="1"/>
            <a:r>
              <a:rPr lang="fa-IR" b="1" dirty="0">
                <a:cs typeface="B Nazanin" panose="00000400000000000000" pitchFamily="2" charset="-78"/>
              </a:rPr>
              <a:t>آمار</a:t>
            </a:r>
          </a:p>
          <a:p>
            <a:pPr algn="r" rtl="1" eaLnBrk="1" hangingPunct="1"/>
            <a:r>
              <a:rPr lang="fa-IR" b="1" dirty="0">
                <a:cs typeface="B Nazanin" panose="00000400000000000000" pitchFamily="2" charset="-78"/>
              </a:rPr>
              <a:t>حقایق</a:t>
            </a:r>
          </a:p>
          <a:p>
            <a:pPr algn="r" rtl="1" eaLnBrk="1" hangingPunct="1"/>
            <a:r>
              <a:rPr lang="fa-IR" b="1" dirty="0">
                <a:cs typeface="B Nazanin" panose="00000400000000000000" pitchFamily="2" charset="-78"/>
              </a:rPr>
              <a:t>و یا </a:t>
            </a:r>
            <a:r>
              <a:rPr lang="fa-IR" b="1" dirty="0" smtClean="0">
                <a:cs typeface="B Nazanin" panose="00000400000000000000" pitchFamily="2" charset="-78"/>
              </a:rPr>
              <a:t>اطلاعاتی </a:t>
            </a:r>
            <a:r>
              <a:rPr lang="fa-IR" b="1" dirty="0">
                <a:cs typeface="B Nazanin" panose="00000400000000000000" pitchFamily="2" charset="-78"/>
              </a:rPr>
              <a:t>از </a:t>
            </a:r>
            <a:r>
              <a:rPr lang="fa-IR" b="1" dirty="0" smtClean="0">
                <a:cs typeface="B Nazanin" panose="00000400000000000000" pitchFamily="2" charset="-78"/>
              </a:rPr>
              <a:t>نویسنده </a:t>
            </a:r>
            <a:r>
              <a:rPr lang="fa-IR" b="1" dirty="0">
                <a:cs typeface="B Nazanin" panose="00000400000000000000" pitchFamily="2" charset="-78"/>
              </a:rPr>
              <a:t>یا منبع دیگری است،  باید به صورت زیر نویس، نقل قول و ... نام نویسنده و یا منبع مورد استفاده را قید نماید.</a:t>
            </a:r>
          </a:p>
          <a:p>
            <a:pPr algn="r" rtl="1" eaLnBrk="1" hangingPunct="1"/>
            <a:endParaRPr lang="en-US" sz="1800" dirty="0"/>
          </a:p>
        </p:txBody>
      </p:sp>
    </p:spTree>
    <p:extLst>
      <p:ext uri="{BB962C8B-B14F-4D97-AF65-F5344CB8AC3E}">
        <p14:creationId xmlns:p14="http://schemas.microsoft.com/office/powerpoint/2010/main" val="12099129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91</TotalTime>
  <Words>1531</Words>
  <Application>Microsoft Office PowerPoint</Application>
  <PresentationFormat>Custom</PresentationFormat>
  <Paragraphs>147</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Austin</vt:lpstr>
      <vt:lpstr>به نام خدا</vt:lpstr>
      <vt:lpstr>PowerPoint Presentation</vt:lpstr>
      <vt:lpstr> سرقت ادبی چیست؟ </vt:lpstr>
      <vt:lpstr> سرقت ادبی چیست؟ </vt:lpstr>
      <vt:lpstr>سرقت علمی- ادبی، حداقل به 3 دلیلي که در پي آمده، غير اخلاقي است:  </vt:lpstr>
      <vt:lpstr>به طور کلی سرقت ادبی، دارای دو بخش است:  </vt:lpstr>
      <vt:lpstr> </vt:lpstr>
      <vt:lpstr>نمونه های رایج سرقت ادبی</vt:lpstr>
      <vt:lpstr>PowerPoint Presentation</vt:lpstr>
      <vt:lpstr>دلایل سرقت ادبی</vt:lpstr>
      <vt:lpstr>نبود مهارت پژوهشی </vt:lpstr>
      <vt:lpstr>دشواری های ارزیابی منابع اینترنتی </vt:lpstr>
      <vt:lpstr>یادداشت برداری بدون ریز بینی </vt:lpstr>
      <vt:lpstr>ناتوانی در مدیریت زمان و برنامه ریزی </vt:lpstr>
      <vt:lpstr>PowerPoint Presentation</vt:lpstr>
      <vt:lpstr>PowerPoint Presentation</vt:lpstr>
      <vt:lpstr>PowerPoint Presentation</vt:lpstr>
      <vt:lpstr>PowerPoint Presentation</vt:lpstr>
      <vt:lpstr>نقل قول مستقيم  </vt:lpstr>
      <vt:lpstr>نقل قول غيرمستقيم و خلاصه كردن  </vt:lpstr>
      <vt:lpstr>نقل قول غيرمستقيم و خلاصه كردن</vt:lpstr>
      <vt:lpstr>PowerPoint Presentation</vt:lpstr>
      <vt:lpstr>PowerPoint Presentation</vt:lpstr>
      <vt:lpstr>Quetext.com</vt:lpstr>
      <vt:lpstr>PowerPoint Presentation</vt:lpstr>
      <vt:lpstr>IThenticate</vt:lpstr>
      <vt:lpstr> Plagiarism Checker X</vt:lpstr>
      <vt:lpstr>PowerPoint Presentation</vt:lpstr>
      <vt:lpstr>PowerPoint Presentation</vt:lpstr>
      <vt:lpstr>بهترین و آسان ترین plagiarism checker </vt:lpstr>
      <vt:lpstr>منابع </vt:lpstr>
      <vt:lpstr>منابع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kiasystem</cp:lastModifiedBy>
  <cp:revision>13</cp:revision>
  <dcterms:created xsi:type="dcterms:W3CDTF">2017-06-11T03:27:38Z</dcterms:created>
  <dcterms:modified xsi:type="dcterms:W3CDTF">2017-12-31T07:00:19Z</dcterms:modified>
</cp:coreProperties>
</file>